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4" r:id="rId3"/>
    <p:sldId id="257" r:id="rId4"/>
    <p:sldId id="266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267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268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17" r:id="rId44"/>
    <p:sldId id="318" r:id="rId45"/>
    <p:sldId id="319" r:id="rId46"/>
    <p:sldId id="320" r:id="rId47"/>
    <p:sldId id="321" r:id="rId48"/>
    <p:sldId id="329" r:id="rId49"/>
    <p:sldId id="283" r:id="rId50"/>
  </p:sldIdLst>
  <p:sldSz cx="9144000" cy="6858000" type="screen4x3"/>
  <p:notesSz cx="6858000" cy="9144000"/>
  <p:embeddedFontLst>
    <p:embeddedFont>
      <p:font typeface="맑은 고딕" pitchFamily="50" charset="-127"/>
      <p:regular r:id="rId51"/>
      <p:bold r:id="rId52"/>
    </p:embeddedFont>
    <p:embeddedFont>
      <p:font typeface="나눔손글씨 펜" charset="-127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9E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815" autoAdjust="0"/>
    <p:restoredTop sz="99877" autoAdjust="0"/>
  </p:normalViewPr>
  <p:slideViewPr>
    <p:cSldViewPr>
      <p:cViewPr>
        <p:scale>
          <a:sx n="100" d="100"/>
          <a:sy n="100" d="100"/>
        </p:scale>
        <p:origin x="-1350" y="-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Administrator\&#48148;&#53461;%20&#54868;&#47732;\&#51088;&#47308;&#49892;\&#47928;&#49436;&#51221;&#47532;\&#51060;&#48292;&#53944;&#50868;&#50689;\&#50641;&#49472;&#51088;&#47308;\&#54588;&#49772;%20&#50500;&#51068;&#47004;&#46300;_&#51060;&#48292;&#53944;%20&#48143;%20&#50868;&#50689;&#50504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title>
      <c:tx>
        <c:rich>
          <a:bodyPr/>
          <a:lstStyle/>
          <a:p>
            <a:pPr>
              <a:defRPr/>
            </a:pPr>
            <a:r>
              <a:rPr lang="en-US" altLang="ko-KR"/>
              <a:t>Fish</a:t>
            </a:r>
            <a:r>
              <a:rPr lang="en-US" altLang="ko-KR" baseline="0"/>
              <a:t> island </a:t>
            </a:r>
            <a:endParaRPr lang="ko-KR" altLang="en-US" sz="1600" b="1"/>
          </a:p>
        </c:rich>
      </c:tx>
      <c:layout/>
    </c:title>
    <c:plotArea>
      <c:layout/>
      <c:lineChart>
        <c:grouping val="standard"/>
        <c:ser>
          <c:idx val="0"/>
          <c:order val="0"/>
          <c:tx>
            <c:v>iOS</c:v>
          </c:tx>
          <c:spPr>
            <a:ln>
              <a:solidFill>
                <a:schemeClr val="accent6">
                  <a:lumMod val="75000"/>
                </a:schemeClr>
              </a:solidFill>
            </a:ln>
          </c:spPr>
          <c:marker>
            <c:symbol val="none"/>
          </c:marker>
          <c:cat>
            <c:numRef>
              <c:f>Sheet1!$C$4:$C$73</c:f>
              <c:numCache>
                <c:formatCode>m"/"d;@</c:formatCode>
                <c:ptCount val="70"/>
                <c:pt idx="0">
                  <c:v>41275</c:v>
                </c:pt>
                <c:pt idx="1">
                  <c:v>41276</c:v>
                </c:pt>
                <c:pt idx="2">
                  <c:v>41277</c:v>
                </c:pt>
                <c:pt idx="3">
                  <c:v>41278</c:v>
                </c:pt>
                <c:pt idx="4">
                  <c:v>41279</c:v>
                </c:pt>
                <c:pt idx="5">
                  <c:v>41280</c:v>
                </c:pt>
                <c:pt idx="6">
                  <c:v>41281</c:v>
                </c:pt>
                <c:pt idx="7">
                  <c:v>41282</c:v>
                </c:pt>
                <c:pt idx="8">
                  <c:v>41283</c:v>
                </c:pt>
                <c:pt idx="9">
                  <c:v>41284</c:v>
                </c:pt>
                <c:pt idx="10">
                  <c:v>41285</c:v>
                </c:pt>
                <c:pt idx="11">
                  <c:v>41286</c:v>
                </c:pt>
                <c:pt idx="12">
                  <c:v>41287</c:v>
                </c:pt>
                <c:pt idx="13">
                  <c:v>41288</c:v>
                </c:pt>
                <c:pt idx="14">
                  <c:v>41289</c:v>
                </c:pt>
                <c:pt idx="15">
                  <c:v>41290</c:v>
                </c:pt>
                <c:pt idx="16">
                  <c:v>41291</c:v>
                </c:pt>
                <c:pt idx="17">
                  <c:v>41292</c:v>
                </c:pt>
                <c:pt idx="18">
                  <c:v>41293</c:v>
                </c:pt>
                <c:pt idx="19">
                  <c:v>41294</c:v>
                </c:pt>
                <c:pt idx="20">
                  <c:v>41295</c:v>
                </c:pt>
                <c:pt idx="21">
                  <c:v>41296</c:v>
                </c:pt>
                <c:pt idx="22">
                  <c:v>41297</c:v>
                </c:pt>
                <c:pt idx="23">
                  <c:v>41298</c:v>
                </c:pt>
                <c:pt idx="24">
                  <c:v>41299</c:v>
                </c:pt>
                <c:pt idx="25">
                  <c:v>41300</c:v>
                </c:pt>
                <c:pt idx="26">
                  <c:v>41301</c:v>
                </c:pt>
                <c:pt idx="27">
                  <c:v>41302</c:v>
                </c:pt>
                <c:pt idx="28">
                  <c:v>41303</c:v>
                </c:pt>
                <c:pt idx="29">
                  <c:v>41304</c:v>
                </c:pt>
                <c:pt idx="30">
                  <c:v>41305</c:v>
                </c:pt>
                <c:pt idx="31">
                  <c:v>41306</c:v>
                </c:pt>
                <c:pt idx="32">
                  <c:v>41307</c:v>
                </c:pt>
                <c:pt idx="33">
                  <c:v>41308</c:v>
                </c:pt>
                <c:pt idx="34">
                  <c:v>41309</c:v>
                </c:pt>
                <c:pt idx="35">
                  <c:v>41310</c:v>
                </c:pt>
                <c:pt idx="36">
                  <c:v>41311</c:v>
                </c:pt>
                <c:pt idx="37">
                  <c:v>41312</c:v>
                </c:pt>
                <c:pt idx="38">
                  <c:v>41313</c:v>
                </c:pt>
                <c:pt idx="39">
                  <c:v>41314</c:v>
                </c:pt>
                <c:pt idx="40">
                  <c:v>41315</c:v>
                </c:pt>
                <c:pt idx="41">
                  <c:v>41316</c:v>
                </c:pt>
                <c:pt idx="42">
                  <c:v>41317</c:v>
                </c:pt>
                <c:pt idx="43">
                  <c:v>41318</c:v>
                </c:pt>
                <c:pt idx="44">
                  <c:v>41319</c:v>
                </c:pt>
                <c:pt idx="45">
                  <c:v>41320</c:v>
                </c:pt>
                <c:pt idx="46">
                  <c:v>41321</c:v>
                </c:pt>
                <c:pt idx="47">
                  <c:v>41322</c:v>
                </c:pt>
                <c:pt idx="48">
                  <c:v>41323</c:v>
                </c:pt>
                <c:pt idx="49">
                  <c:v>41324</c:v>
                </c:pt>
                <c:pt idx="50">
                  <c:v>41325</c:v>
                </c:pt>
                <c:pt idx="51">
                  <c:v>41326</c:v>
                </c:pt>
                <c:pt idx="52">
                  <c:v>41327</c:v>
                </c:pt>
                <c:pt idx="53">
                  <c:v>41328</c:v>
                </c:pt>
                <c:pt idx="54">
                  <c:v>41329</c:v>
                </c:pt>
                <c:pt idx="55">
                  <c:v>41330</c:v>
                </c:pt>
                <c:pt idx="56">
                  <c:v>41331</c:v>
                </c:pt>
                <c:pt idx="57">
                  <c:v>41332</c:v>
                </c:pt>
                <c:pt idx="58">
                  <c:v>41333</c:v>
                </c:pt>
                <c:pt idx="59">
                  <c:v>41334</c:v>
                </c:pt>
                <c:pt idx="60">
                  <c:v>41335</c:v>
                </c:pt>
                <c:pt idx="61">
                  <c:v>41336</c:v>
                </c:pt>
                <c:pt idx="62">
                  <c:v>41337</c:v>
                </c:pt>
                <c:pt idx="63">
                  <c:v>41338</c:v>
                </c:pt>
                <c:pt idx="64">
                  <c:v>41339</c:v>
                </c:pt>
                <c:pt idx="65">
                  <c:v>41340</c:v>
                </c:pt>
                <c:pt idx="66">
                  <c:v>41341</c:v>
                </c:pt>
                <c:pt idx="67">
                  <c:v>41342</c:v>
                </c:pt>
                <c:pt idx="68">
                  <c:v>41343</c:v>
                </c:pt>
                <c:pt idx="69">
                  <c:v>41344</c:v>
                </c:pt>
              </c:numCache>
            </c:numRef>
          </c:cat>
          <c:val>
            <c:numRef>
              <c:f>Sheet1!$D$4:$D$73</c:f>
              <c:numCache>
                <c:formatCode>General</c:formatCode>
                <c:ptCount val="70"/>
                <c:pt idx="0">
                  <c:v>7</c:v>
                </c:pt>
                <c:pt idx="1">
                  <c:v>6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6</c:v>
                </c:pt>
                <c:pt idx="10">
                  <c:v>13</c:v>
                </c:pt>
                <c:pt idx="11">
                  <c:v>10</c:v>
                </c:pt>
                <c:pt idx="12">
                  <c:v>8</c:v>
                </c:pt>
                <c:pt idx="13">
                  <c:v>9</c:v>
                </c:pt>
                <c:pt idx="14">
                  <c:v>12</c:v>
                </c:pt>
                <c:pt idx="15">
                  <c:v>16</c:v>
                </c:pt>
                <c:pt idx="16">
                  <c:v>8</c:v>
                </c:pt>
                <c:pt idx="17">
                  <c:v>7</c:v>
                </c:pt>
                <c:pt idx="18">
                  <c:v>6</c:v>
                </c:pt>
                <c:pt idx="19">
                  <c:v>4</c:v>
                </c:pt>
                <c:pt idx="20">
                  <c:v>4</c:v>
                </c:pt>
                <c:pt idx="21">
                  <c:v>5</c:v>
                </c:pt>
                <c:pt idx="22">
                  <c:v>6</c:v>
                </c:pt>
                <c:pt idx="23">
                  <c:v>7</c:v>
                </c:pt>
                <c:pt idx="24">
                  <c:v>8</c:v>
                </c:pt>
                <c:pt idx="25">
                  <c:v>7</c:v>
                </c:pt>
                <c:pt idx="26">
                  <c:v>5</c:v>
                </c:pt>
                <c:pt idx="27">
                  <c:v>6</c:v>
                </c:pt>
                <c:pt idx="28">
                  <c:v>6</c:v>
                </c:pt>
                <c:pt idx="29">
                  <c:v>10</c:v>
                </c:pt>
                <c:pt idx="30">
                  <c:v>9</c:v>
                </c:pt>
                <c:pt idx="31">
                  <c:v>9</c:v>
                </c:pt>
                <c:pt idx="32">
                  <c:v>8</c:v>
                </c:pt>
                <c:pt idx="33">
                  <c:v>7</c:v>
                </c:pt>
                <c:pt idx="34">
                  <c:v>9</c:v>
                </c:pt>
                <c:pt idx="35">
                  <c:v>9</c:v>
                </c:pt>
                <c:pt idx="36">
                  <c:v>7</c:v>
                </c:pt>
                <c:pt idx="37">
                  <c:v>10</c:v>
                </c:pt>
                <c:pt idx="38">
                  <c:v>10</c:v>
                </c:pt>
                <c:pt idx="39">
                  <c:v>10</c:v>
                </c:pt>
                <c:pt idx="40">
                  <c:v>9</c:v>
                </c:pt>
                <c:pt idx="41">
                  <c:v>12</c:v>
                </c:pt>
                <c:pt idx="42">
                  <c:v>7</c:v>
                </c:pt>
                <c:pt idx="43">
                  <c:v>9</c:v>
                </c:pt>
                <c:pt idx="44">
                  <c:v>8</c:v>
                </c:pt>
                <c:pt idx="45">
                  <c:v>8</c:v>
                </c:pt>
                <c:pt idx="46">
                  <c:v>8</c:v>
                </c:pt>
                <c:pt idx="47">
                  <c:v>6</c:v>
                </c:pt>
                <c:pt idx="48">
                  <c:v>7</c:v>
                </c:pt>
                <c:pt idx="49">
                  <c:v>8</c:v>
                </c:pt>
                <c:pt idx="50">
                  <c:v>10</c:v>
                </c:pt>
                <c:pt idx="51">
                  <c:v>9</c:v>
                </c:pt>
                <c:pt idx="52">
                  <c:v>10</c:v>
                </c:pt>
                <c:pt idx="53">
                  <c:v>8</c:v>
                </c:pt>
                <c:pt idx="54">
                  <c:v>7</c:v>
                </c:pt>
                <c:pt idx="55">
                  <c:v>7</c:v>
                </c:pt>
                <c:pt idx="56">
                  <c:v>8</c:v>
                </c:pt>
                <c:pt idx="57">
                  <c:v>10</c:v>
                </c:pt>
                <c:pt idx="58">
                  <c:v>17</c:v>
                </c:pt>
                <c:pt idx="59">
                  <c:v>16</c:v>
                </c:pt>
                <c:pt idx="60">
                  <c:v>15</c:v>
                </c:pt>
                <c:pt idx="61">
                  <c:v>15</c:v>
                </c:pt>
                <c:pt idx="62">
                  <c:v>15</c:v>
                </c:pt>
                <c:pt idx="63">
                  <c:v>14</c:v>
                </c:pt>
                <c:pt idx="64">
                  <c:v>14</c:v>
                </c:pt>
                <c:pt idx="65">
                  <c:v>18</c:v>
                </c:pt>
                <c:pt idx="66">
                  <c:v>18</c:v>
                </c:pt>
                <c:pt idx="67">
                  <c:v>14</c:v>
                </c:pt>
                <c:pt idx="68">
                  <c:v>11</c:v>
                </c:pt>
                <c:pt idx="69">
                  <c:v>12</c:v>
                </c:pt>
              </c:numCache>
            </c:numRef>
          </c:val>
        </c:ser>
        <c:marker val="1"/>
        <c:axId val="48186880"/>
        <c:axId val="48188416"/>
      </c:lineChart>
      <c:dateAx>
        <c:axId val="48186880"/>
        <c:scaling>
          <c:orientation val="minMax"/>
        </c:scaling>
        <c:axPos val="t"/>
        <c:numFmt formatCode="m&quot;/&quot;d;@" sourceLinked="0"/>
        <c:majorTickMark val="none"/>
        <c:tickLblPos val="high"/>
        <c:crossAx val="48188416"/>
        <c:crosses val="autoZero"/>
        <c:lblOffset val="100"/>
        <c:baseTimeUnit val="days"/>
      </c:dateAx>
      <c:valAx>
        <c:axId val="48188416"/>
        <c:scaling>
          <c:orientation val="maxMin"/>
          <c:min val="1"/>
        </c:scaling>
        <c:axPos val="l"/>
        <c:numFmt formatCode="General" sourceLinked="1"/>
        <c:majorTickMark val="none"/>
        <c:tickLblPos val="nextTo"/>
        <c:crossAx val="4818688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</c:chart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07AB-E6BD-4A0B-B3CE-1A9284CD7CE3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18EC7-7EEE-4026-9045-2902D327DC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07AB-E6BD-4A0B-B3CE-1A9284CD7CE3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18EC7-7EEE-4026-9045-2902D327DC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07AB-E6BD-4A0B-B3CE-1A9284CD7CE3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18EC7-7EEE-4026-9045-2902D327DC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07AB-E6BD-4A0B-B3CE-1A9284CD7CE3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18EC7-7EEE-4026-9045-2902D327DC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07AB-E6BD-4A0B-B3CE-1A9284CD7CE3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18EC7-7EEE-4026-9045-2902D327DC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07AB-E6BD-4A0B-B3CE-1A9284CD7CE3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18EC7-7EEE-4026-9045-2902D327DC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07AB-E6BD-4A0B-B3CE-1A9284CD7CE3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18EC7-7EEE-4026-9045-2902D327DC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07AB-E6BD-4A0B-B3CE-1A9284CD7CE3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18EC7-7EEE-4026-9045-2902D327DC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07AB-E6BD-4A0B-B3CE-1A9284CD7CE3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18EC7-7EEE-4026-9045-2902D327DC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07AB-E6BD-4A0B-B3CE-1A9284CD7CE3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18EC7-7EEE-4026-9045-2902D327DC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07AB-E6BD-4A0B-B3CE-1A9284CD7CE3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18EC7-7EEE-4026-9045-2902D327DC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F07AB-E6BD-4A0B-B3CE-1A9284CD7CE3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18EC7-7EEE-4026-9045-2902D327DC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1.png"/><Relationship Id="rId7" Type="http://schemas.openxmlformats.org/officeDocument/2006/relationships/slide" Target="slide35.xml"/><Relationship Id="rId12" Type="http://schemas.openxmlformats.org/officeDocument/2006/relationships/image" Target="../media/image34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slide" Target="slide3.xml"/><Relationship Id="rId5" Type="http://schemas.openxmlformats.org/officeDocument/2006/relationships/slide" Target="slide19.xml"/><Relationship Id="rId10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12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slide" Target="slide3.xml"/><Relationship Id="rId4" Type="http://schemas.openxmlformats.org/officeDocument/2006/relationships/slide" Target="slide19.xml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image" Target="../media/image34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31.png"/><Relationship Id="rId12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slide" Target="slide19.xml"/><Relationship Id="rId11" Type="http://schemas.openxmlformats.org/officeDocument/2006/relationships/image" Target="../media/image33.png"/><Relationship Id="rId5" Type="http://schemas.openxmlformats.org/officeDocument/2006/relationships/image" Target="../media/image14.png"/><Relationship Id="rId10" Type="http://schemas.openxmlformats.org/officeDocument/2006/relationships/slide" Target="slide4.xml"/><Relationship Id="rId4" Type="http://schemas.openxmlformats.org/officeDocument/2006/relationships/oleObject" Target="../embeddings/oleObject5.bin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9.xml"/><Relationship Id="rId7" Type="http://schemas.openxmlformats.org/officeDocument/2006/relationships/slide" Target="slide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4.png"/><Relationship Id="rId5" Type="http://schemas.openxmlformats.org/officeDocument/2006/relationships/slide" Target="slide35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9.xml"/><Relationship Id="rId7" Type="http://schemas.openxmlformats.org/officeDocument/2006/relationships/slide" Target="slide4.xml"/><Relationship Id="rId12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5.jpeg"/><Relationship Id="rId5" Type="http://schemas.openxmlformats.org/officeDocument/2006/relationships/slide" Target="slide35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8.png"/><Relationship Id="rId7" Type="http://schemas.openxmlformats.org/officeDocument/2006/relationships/slide" Target="slide35.xml"/><Relationship Id="rId12" Type="http://schemas.openxmlformats.org/officeDocument/2006/relationships/image" Target="../media/image34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slide" Target="slide3.xml"/><Relationship Id="rId5" Type="http://schemas.openxmlformats.org/officeDocument/2006/relationships/slide" Target="slide19.xml"/><Relationship Id="rId10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slide" Target="slide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9.xml"/><Relationship Id="rId7" Type="http://schemas.openxmlformats.org/officeDocument/2006/relationships/slide" Target="slide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slide" Target="slide35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slide" Target="slide3.xml"/><Relationship Id="rId4" Type="http://schemas.openxmlformats.org/officeDocument/2006/relationships/slide" Target="slide19.xml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9.xml"/><Relationship Id="rId7" Type="http://schemas.openxmlformats.org/officeDocument/2006/relationships/slide" Target="slide4.xml"/><Relationship Id="rId12" Type="http://schemas.openxmlformats.org/officeDocument/2006/relationships/image" Target="../media/image5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0.jpeg"/><Relationship Id="rId5" Type="http://schemas.openxmlformats.org/officeDocument/2006/relationships/slide" Target="slide35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slide" Target="slide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slide" Target="slide32.xml"/><Relationship Id="rId4" Type="http://schemas.openxmlformats.org/officeDocument/2006/relationships/slide" Target="slide26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" Target="slide35.xml"/><Relationship Id="rId7" Type="http://schemas.openxmlformats.org/officeDocument/2006/relationships/slide" Target="slide1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slide" Target="slide4.xml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slide" Target="slide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" Target="slide35.xml"/><Relationship Id="rId7" Type="http://schemas.openxmlformats.org/officeDocument/2006/relationships/slide" Target="slide4.xml"/><Relationship Id="rId12" Type="http://schemas.openxmlformats.org/officeDocument/2006/relationships/image" Target="../media/image5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4.jpeg"/><Relationship Id="rId5" Type="http://schemas.openxmlformats.org/officeDocument/2006/relationships/slide" Target="slide19.xml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7.png"/><Relationship Id="rId7" Type="http://schemas.openxmlformats.org/officeDocument/2006/relationships/slide" Target="slide19.xml"/><Relationship Id="rId12" Type="http://schemas.openxmlformats.org/officeDocument/2006/relationships/image" Target="../media/image3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slide" Target="slide3.xml"/><Relationship Id="rId5" Type="http://schemas.openxmlformats.org/officeDocument/2006/relationships/slide" Target="slide35.xml"/><Relationship Id="rId10" Type="http://schemas.openxmlformats.org/officeDocument/2006/relationships/image" Target="../media/image52.png"/><Relationship Id="rId4" Type="http://schemas.openxmlformats.org/officeDocument/2006/relationships/image" Target="../media/image14.png"/><Relationship Id="rId9" Type="http://schemas.openxmlformats.org/officeDocument/2006/relationships/slide" Target="slide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" Target="slide35.xml"/><Relationship Id="rId7" Type="http://schemas.openxmlformats.org/officeDocument/2006/relationships/slide" Target="slide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slide" Target="slide19.xml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slide" Target="slid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0.jpeg"/><Relationship Id="rId3" Type="http://schemas.openxmlformats.org/officeDocument/2006/relationships/slide" Target="slide35.xml"/><Relationship Id="rId7" Type="http://schemas.openxmlformats.org/officeDocument/2006/relationships/slide" Target="slide4.xml"/><Relationship Id="rId12" Type="http://schemas.openxmlformats.org/officeDocument/2006/relationships/image" Target="../media/image5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jpeg"/><Relationship Id="rId5" Type="http://schemas.openxmlformats.org/officeDocument/2006/relationships/slide" Target="slide19.xml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slide" Target="slide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" Target="slide35.xml"/><Relationship Id="rId7" Type="http://schemas.openxmlformats.org/officeDocument/2006/relationships/slide" Target="slide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1.jpeg"/><Relationship Id="rId5" Type="http://schemas.openxmlformats.org/officeDocument/2006/relationships/slide" Target="slide19.xml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slide" Target="slide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" Target="slide35.xml"/><Relationship Id="rId7" Type="http://schemas.openxmlformats.org/officeDocument/2006/relationships/slide" Target="slide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slide" Target="slide19.xml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slide" Target="slide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" Target="slide35.xml"/><Relationship Id="rId7" Type="http://schemas.openxmlformats.org/officeDocument/2006/relationships/slide" Target="slide4.xml"/><Relationship Id="rId12" Type="http://schemas.openxmlformats.org/officeDocument/2006/relationships/image" Target="../media/image6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2.jpeg"/><Relationship Id="rId5" Type="http://schemas.openxmlformats.org/officeDocument/2006/relationships/slide" Target="slide19.xml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slide" Target="slide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66.jpeg"/><Relationship Id="rId3" Type="http://schemas.openxmlformats.org/officeDocument/2006/relationships/image" Target="../media/image14.png"/><Relationship Id="rId7" Type="http://schemas.openxmlformats.org/officeDocument/2006/relationships/image" Target="../media/image53.png"/><Relationship Id="rId12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slide" Target="slide3.xml"/><Relationship Id="rId4" Type="http://schemas.openxmlformats.org/officeDocument/2006/relationships/slide" Target="slide35.xml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" Target="slide35.xml"/><Relationship Id="rId7" Type="http://schemas.openxmlformats.org/officeDocument/2006/relationships/slide" Target="slide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slide" Target="slide19.xml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slide" Target="slide23.xml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" Type="http://schemas.openxmlformats.org/officeDocument/2006/relationships/slide" Target="slide46.xml"/><Relationship Id="rId21" Type="http://schemas.openxmlformats.org/officeDocument/2006/relationships/slide" Target="slide5.xml"/><Relationship Id="rId7" Type="http://schemas.openxmlformats.org/officeDocument/2006/relationships/slide" Target="slide43.xml"/><Relationship Id="rId12" Type="http://schemas.openxmlformats.org/officeDocument/2006/relationships/image" Target="../media/image20.png"/><Relationship Id="rId17" Type="http://schemas.openxmlformats.org/officeDocument/2006/relationships/slide" Target="slide29.xml"/><Relationship Id="rId25" Type="http://schemas.openxmlformats.org/officeDocument/2006/relationships/slide" Target="slide12.xml"/><Relationship Id="rId2" Type="http://schemas.openxmlformats.org/officeDocument/2006/relationships/image" Target="../media/image14.pn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29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slide" Target="slide26.xml"/><Relationship Id="rId24" Type="http://schemas.openxmlformats.org/officeDocument/2006/relationships/image" Target="../media/image26.png"/><Relationship Id="rId5" Type="http://schemas.openxmlformats.org/officeDocument/2006/relationships/slide" Target="slide36.xml"/><Relationship Id="rId15" Type="http://schemas.openxmlformats.org/officeDocument/2006/relationships/slide" Target="slide20.xml"/><Relationship Id="rId23" Type="http://schemas.openxmlformats.org/officeDocument/2006/relationships/slide" Target="slide8.xml"/><Relationship Id="rId28" Type="http://schemas.openxmlformats.org/officeDocument/2006/relationships/image" Target="../media/image28.png"/><Relationship Id="rId10" Type="http://schemas.openxmlformats.org/officeDocument/2006/relationships/image" Target="../media/image19.png"/><Relationship Id="rId19" Type="http://schemas.openxmlformats.org/officeDocument/2006/relationships/slide" Target="slide32.xml"/><Relationship Id="rId4" Type="http://schemas.openxmlformats.org/officeDocument/2006/relationships/image" Target="../media/image16.png"/><Relationship Id="rId9" Type="http://schemas.openxmlformats.org/officeDocument/2006/relationships/slide" Target="slide40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slide" Target="slide16.xml"/><Relationship Id="rId30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8.png"/><Relationship Id="rId3" Type="http://schemas.openxmlformats.org/officeDocument/2006/relationships/slide" Target="slide35.xml"/><Relationship Id="rId7" Type="http://schemas.openxmlformats.org/officeDocument/2006/relationships/slide" Target="slide4.xml"/><Relationship Id="rId12" Type="http://schemas.openxmlformats.org/officeDocument/2006/relationships/image" Target="../media/image6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7.jpeg"/><Relationship Id="rId5" Type="http://schemas.openxmlformats.org/officeDocument/2006/relationships/slide" Target="slide19.xml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slide" Target="slide3.xml"/><Relationship Id="rId1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34.png"/><Relationship Id="rId3" Type="http://schemas.openxmlformats.org/officeDocument/2006/relationships/image" Target="../media/image71.png"/><Relationship Id="rId7" Type="http://schemas.openxmlformats.org/officeDocument/2006/relationships/image" Target="../media/image32.png"/><Relationship Id="rId12" Type="http://schemas.openxmlformats.org/officeDocument/2006/relationships/slide" Target="slide3.xm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image" Target="../media/image52.png"/><Relationship Id="rId5" Type="http://schemas.openxmlformats.org/officeDocument/2006/relationships/image" Target="../media/image14.png"/><Relationship Id="rId10" Type="http://schemas.openxmlformats.org/officeDocument/2006/relationships/slide" Target="slide4.xml"/><Relationship Id="rId4" Type="http://schemas.openxmlformats.org/officeDocument/2006/relationships/image" Target="../media/image72.png"/><Relationship Id="rId9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" Target="slide35.xml"/><Relationship Id="rId7" Type="http://schemas.openxmlformats.org/officeDocument/2006/relationships/slide" Target="slide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slide" Target="slide19.xml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4.jpeg"/><Relationship Id="rId7" Type="http://schemas.openxmlformats.org/officeDocument/2006/relationships/slide" Target="slide19.xml"/><Relationship Id="rId12" Type="http://schemas.openxmlformats.org/officeDocument/2006/relationships/image" Target="../media/image3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slide" Target="slide3.xml"/><Relationship Id="rId5" Type="http://schemas.openxmlformats.org/officeDocument/2006/relationships/slide" Target="slide35.xml"/><Relationship Id="rId10" Type="http://schemas.openxmlformats.org/officeDocument/2006/relationships/image" Target="../media/image52.png"/><Relationship Id="rId4" Type="http://schemas.openxmlformats.org/officeDocument/2006/relationships/image" Target="../media/image14.png"/><Relationship Id="rId9" Type="http://schemas.openxmlformats.org/officeDocument/2006/relationships/slide" Target="slide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7.png"/><Relationship Id="rId3" Type="http://schemas.openxmlformats.org/officeDocument/2006/relationships/image" Target="../media/image76.jpeg"/><Relationship Id="rId7" Type="http://schemas.openxmlformats.org/officeDocument/2006/relationships/slide" Target="slide19.xml"/><Relationship Id="rId12" Type="http://schemas.openxmlformats.org/officeDocument/2006/relationships/image" Target="../media/image3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slide" Target="slide3.xml"/><Relationship Id="rId5" Type="http://schemas.openxmlformats.org/officeDocument/2006/relationships/slide" Target="slide35.xml"/><Relationship Id="rId10" Type="http://schemas.openxmlformats.org/officeDocument/2006/relationships/image" Target="../media/image52.png"/><Relationship Id="rId4" Type="http://schemas.openxmlformats.org/officeDocument/2006/relationships/image" Target="../media/image14.png"/><Relationship Id="rId9" Type="http://schemas.openxmlformats.org/officeDocument/2006/relationships/slide" Target="slide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16.png"/><Relationship Id="rId4" Type="http://schemas.openxmlformats.org/officeDocument/2006/relationships/slide" Target="slide46.xml"/><Relationship Id="rId9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" Target="slide19.xml"/><Relationship Id="rId7" Type="http://schemas.openxmlformats.org/officeDocument/2006/relationships/slide" Target="slide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slide" Target="slide35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slide" Target="slide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slide" Target="slide3.xml"/><Relationship Id="rId3" Type="http://schemas.openxmlformats.org/officeDocument/2006/relationships/image" Target="../media/image80.png"/><Relationship Id="rId7" Type="http://schemas.openxmlformats.org/officeDocument/2006/relationships/slide" Target="slide19.xml"/><Relationship Id="rId12" Type="http://schemas.openxmlformats.org/officeDocument/2006/relationships/image" Target="../media/image5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slide" Target="slide4.xml"/><Relationship Id="rId5" Type="http://schemas.openxmlformats.org/officeDocument/2006/relationships/image" Target="../media/image82.jpeg"/><Relationship Id="rId10" Type="http://schemas.openxmlformats.org/officeDocument/2006/relationships/image" Target="../media/image78.png"/><Relationship Id="rId4" Type="http://schemas.openxmlformats.org/officeDocument/2006/relationships/image" Target="../media/image81.png"/><Relationship Id="rId9" Type="http://schemas.openxmlformats.org/officeDocument/2006/relationships/slide" Target="slide35.xml"/><Relationship Id="rId1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" Target="slide19.xml"/><Relationship Id="rId7" Type="http://schemas.openxmlformats.org/officeDocument/2006/relationships/slide" Target="slide4.xml"/><Relationship Id="rId12" Type="http://schemas.openxmlformats.org/officeDocument/2006/relationships/image" Target="../media/image8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slide" Target="slide35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slide" Target="slide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14.png"/><Relationship Id="rId7" Type="http://schemas.openxmlformats.org/officeDocument/2006/relationships/image" Target="../media/image7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slide" Target="slide3.xml"/><Relationship Id="rId4" Type="http://schemas.openxmlformats.org/officeDocument/2006/relationships/slide" Target="slide19.xml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25.png"/><Relationship Id="rId4" Type="http://schemas.openxmlformats.org/officeDocument/2006/relationships/slide" Target="slide5.xml"/><Relationship Id="rId9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" Target="slide19.xml"/><Relationship Id="rId7" Type="http://schemas.openxmlformats.org/officeDocument/2006/relationships/slide" Target="slide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slide" Target="slide35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slide" Target="slide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87.jpeg"/><Relationship Id="rId7" Type="http://schemas.openxmlformats.org/officeDocument/2006/relationships/slide" Target="slide35.xml"/><Relationship Id="rId12" Type="http://schemas.openxmlformats.org/officeDocument/2006/relationships/image" Target="../media/image3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slide" Target="slide3.xml"/><Relationship Id="rId5" Type="http://schemas.openxmlformats.org/officeDocument/2006/relationships/slide" Target="slide19.xml"/><Relationship Id="rId10" Type="http://schemas.openxmlformats.org/officeDocument/2006/relationships/image" Target="../media/image52.png"/><Relationship Id="rId4" Type="http://schemas.openxmlformats.org/officeDocument/2006/relationships/image" Target="../media/image14.png"/><Relationship Id="rId9" Type="http://schemas.openxmlformats.org/officeDocument/2006/relationships/slide" Target="slide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90.jpeg"/><Relationship Id="rId3" Type="http://schemas.openxmlformats.org/officeDocument/2006/relationships/slide" Target="slide19.xml"/><Relationship Id="rId7" Type="http://schemas.openxmlformats.org/officeDocument/2006/relationships/slide" Target="slide4.xml"/><Relationship Id="rId12" Type="http://schemas.openxmlformats.org/officeDocument/2006/relationships/image" Target="../media/image8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8.png"/><Relationship Id="rId5" Type="http://schemas.openxmlformats.org/officeDocument/2006/relationships/slide" Target="slide35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slide" Target="slide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" Target="slide19.xml"/><Relationship Id="rId7" Type="http://schemas.openxmlformats.org/officeDocument/2006/relationships/slide" Target="slide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slide" Target="slide35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slide" Target="slide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14.png"/><Relationship Id="rId7" Type="http://schemas.openxmlformats.org/officeDocument/2006/relationships/image" Target="../media/image78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slide" Target="slide3.xml"/><Relationship Id="rId4" Type="http://schemas.openxmlformats.org/officeDocument/2006/relationships/slide" Target="slide19.xml"/><Relationship Id="rId9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93.jpeg"/><Relationship Id="rId7" Type="http://schemas.openxmlformats.org/officeDocument/2006/relationships/slide" Target="slide35.xml"/><Relationship Id="rId12" Type="http://schemas.openxmlformats.org/officeDocument/2006/relationships/image" Target="../media/image34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slide" Target="slide3.xml"/><Relationship Id="rId5" Type="http://schemas.openxmlformats.org/officeDocument/2006/relationships/slide" Target="slide19.xml"/><Relationship Id="rId10" Type="http://schemas.openxmlformats.org/officeDocument/2006/relationships/image" Target="../media/image52.png"/><Relationship Id="rId4" Type="http://schemas.openxmlformats.org/officeDocument/2006/relationships/image" Target="../media/image14.png"/><Relationship Id="rId9" Type="http://schemas.openxmlformats.org/officeDocument/2006/relationships/slide" Target="slide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" Target="slide19.xml"/><Relationship Id="rId7" Type="http://schemas.openxmlformats.org/officeDocument/2006/relationships/slide" Target="slide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slide" Target="slide35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slide" Target="slide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" Target="slide19.xml"/><Relationship Id="rId7" Type="http://schemas.openxmlformats.org/officeDocument/2006/relationships/slide" Target="slide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94.jpeg"/><Relationship Id="rId5" Type="http://schemas.openxmlformats.org/officeDocument/2006/relationships/slide" Target="slide35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slide" Target="slide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" Target="slide19.xml"/><Relationship Id="rId7" Type="http://schemas.openxmlformats.org/officeDocument/2006/relationships/slide" Target="slide4.xml"/><Relationship Id="rId12" Type="http://schemas.openxmlformats.org/officeDocument/2006/relationships/image" Target="../media/image9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95.png"/><Relationship Id="rId5" Type="http://schemas.openxmlformats.org/officeDocument/2006/relationships/slide" Target="slide35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slide" Target="slide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gw.com2us.com/emate-k15/gameinfo.nsf/view03_cate/05B2A67CDE87767A49257B34002467AE?opendocument" TargetMode="External"/><Relationship Id="rId13" Type="http://schemas.openxmlformats.org/officeDocument/2006/relationships/image" Target="../media/image102.png"/><Relationship Id="rId18" Type="http://schemas.openxmlformats.org/officeDocument/2006/relationships/image" Target="../media/image14.png"/><Relationship Id="rId26" Type="http://schemas.openxmlformats.org/officeDocument/2006/relationships/image" Target="../media/image52.png"/><Relationship Id="rId3" Type="http://schemas.openxmlformats.org/officeDocument/2006/relationships/image" Target="../media/image97.png"/><Relationship Id="rId21" Type="http://schemas.openxmlformats.org/officeDocument/2006/relationships/slide" Target="slide19.xml"/><Relationship Id="rId7" Type="http://schemas.openxmlformats.org/officeDocument/2006/relationships/image" Target="../media/image99.png"/><Relationship Id="rId12" Type="http://schemas.openxmlformats.org/officeDocument/2006/relationships/hyperlink" Target="http://gw.com2us.com/emate-k15/gameinfo.nsf/view03_cate/5238296349D403EA49257B33001C41BC?opendocument" TargetMode="External"/><Relationship Id="rId17" Type="http://schemas.openxmlformats.org/officeDocument/2006/relationships/image" Target="../media/image104.jpeg"/><Relationship Id="rId25" Type="http://schemas.openxmlformats.org/officeDocument/2006/relationships/slide" Target="slide4.xml"/><Relationship Id="rId2" Type="http://schemas.openxmlformats.org/officeDocument/2006/relationships/hyperlink" Target="http://gw.com2us.com/emate-k15/gameinfo.nsf/view03_cate/94E86968F97B101749257B2C0029BDDB?opendocument" TargetMode="External"/><Relationship Id="rId16" Type="http://schemas.openxmlformats.org/officeDocument/2006/relationships/hyperlink" Target="http://gw.com2us.com/emate-k15/gameinfo.nsf/view03_cate/7DFA2AD8A6F8A51649257B3200320B1E?opendocument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w.com2us.com/emate-k15/gameinfo.nsf/view03_cate/C99BE22EAA3A311A49257B2F0028D572?opendocument" TargetMode="External"/><Relationship Id="rId11" Type="http://schemas.openxmlformats.org/officeDocument/2006/relationships/image" Target="../media/image101.png"/><Relationship Id="rId24" Type="http://schemas.openxmlformats.org/officeDocument/2006/relationships/image" Target="../media/image32.png"/><Relationship Id="rId5" Type="http://schemas.openxmlformats.org/officeDocument/2006/relationships/image" Target="../media/image98.png"/><Relationship Id="rId15" Type="http://schemas.openxmlformats.org/officeDocument/2006/relationships/image" Target="../media/image103.png"/><Relationship Id="rId23" Type="http://schemas.openxmlformats.org/officeDocument/2006/relationships/slide" Target="slide35.xml"/><Relationship Id="rId10" Type="http://schemas.openxmlformats.org/officeDocument/2006/relationships/hyperlink" Target="http://gw.com2us.com/emate-k15/gameinfo.nsf/view03_cate/8996809D7D99545A49257B2C002B72D9?opendocument" TargetMode="External"/><Relationship Id="rId19" Type="http://schemas.openxmlformats.org/officeDocument/2006/relationships/slide" Target="slide3.xml"/><Relationship Id="rId4" Type="http://schemas.openxmlformats.org/officeDocument/2006/relationships/hyperlink" Target="http://gw.com2us.com/emate-k15/gameinfo.nsf/view03_cate/DA219844347479C249257B2C002A8077?opendocument" TargetMode="External"/><Relationship Id="rId9" Type="http://schemas.openxmlformats.org/officeDocument/2006/relationships/image" Target="../media/image100.png"/><Relationship Id="rId14" Type="http://schemas.openxmlformats.org/officeDocument/2006/relationships/hyperlink" Target="http://gw.com2us.com/emate-k15/gameinfo.nsf/view03_cate/A960151DD651F0A049257B33001B8120?opendocument" TargetMode="External"/><Relationship Id="rId2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oleObject" Target="../embeddings/oleObject1.bin"/><Relationship Id="rId7" Type="http://schemas.openxmlformats.org/officeDocument/2006/relationships/slide" Target="slide35.xml"/><Relationship Id="rId12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png"/><Relationship Id="rId11" Type="http://schemas.openxmlformats.org/officeDocument/2006/relationships/slide" Target="slide3.xml"/><Relationship Id="rId5" Type="http://schemas.openxmlformats.org/officeDocument/2006/relationships/slide" Target="slide19.xml"/><Relationship Id="rId10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6.jpeg"/><Relationship Id="rId7" Type="http://schemas.openxmlformats.org/officeDocument/2006/relationships/slide" Target="slide35.xml"/><Relationship Id="rId12" Type="http://schemas.openxmlformats.org/officeDocument/2006/relationships/image" Target="../media/image3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slide" Target="slide3.xml"/><Relationship Id="rId5" Type="http://schemas.openxmlformats.org/officeDocument/2006/relationships/slide" Target="slide19.xml"/><Relationship Id="rId10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8.jpeg"/><Relationship Id="rId7" Type="http://schemas.openxmlformats.org/officeDocument/2006/relationships/slide" Target="slide35.xml"/><Relationship Id="rId12" Type="http://schemas.openxmlformats.org/officeDocument/2006/relationships/image" Target="../media/image3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slide" Target="slide3.xml"/><Relationship Id="rId5" Type="http://schemas.openxmlformats.org/officeDocument/2006/relationships/slide" Target="slide19.xml"/><Relationship Id="rId10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image" Target="../media/image34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31.png"/><Relationship Id="rId12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slide" Target="slide19.xml"/><Relationship Id="rId11" Type="http://schemas.openxmlformats.org/officeDocument/2006/relationships/image" Target="../media/image33.png"/><Relationship Id="rId5" Type="http://schemas.openxmlformats.org/officeDocument/2006/relationships/image" Target="../media/image14.png"/><Relationship Id="rId10" Type="http://schemas.openxmlformats.org/officeDocument/2006/relationships/slide" Target="slide4.xml"/><Relationship Id="rId4" Type="http://schemas.openxmlformats.org/officeDocument/2006/relationships/oleObject" Target="../embeddings/oleObject3.bin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9.xml"/><Relationship Id="rId7" Type="http://schemas.openxmlformats.org/officeDocument/2006/relationships/slide" Target="slide4.xml"/><Relationship Id="rId12" Type="http://schemas.openxmlformats.org/officeDocument/2006/relationships/image" Target="../media/image3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9.jpeg"/><Relationship Id="rId5" Type="http://schemas.openxmlformats.org/officeDocument/2006/relationships/slide" Target="slide35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8" name="Picture 4" descr="http://file1.tp.co.kr/2012/1213/f004b9b5fd82445d6f733649e49710e8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5000" contrast="-5000"/>
            </a:blip>
            <a:srcRect/>
            <a:stretch>
              <a:fillRect/>
            </a:stretch>
          </p:blipFill>
          <p:spPr bwMode="auto">
            <a:xfrm>
              <a:off x="4751512" y="5306903"/>
              <a:ext cx="4392488" cy="1551097"/>
            </a:xfrm>
            <a:prstGeom prst="rect">
              <a:avLst/>
            </a:prstGeom>
            <a:noFill/>
          </p:spPr>
        </p:pic>
        <p:pic>
          <p:nvPicPr>
            <p:cNvPr id="9" name="Picture 2" descr="http://stg.olpost.com/post/view.html?uid=36239788&amp;size=573x0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5000" contrast="-5000"/>
            </a:blip>
            <a:srcRect/>
            <a:stretch>
              <a:fillRect/>
            </a:stretch>
          </p:blipFill>
          <p:spPr bwMode="auto">
            <a:xfrm>
              <a:off x="0" y="3861048"/>
              <a:ext cx="4536504" cy="2056062"/>
            </a:xfrm>
            <a:prstGeom prst="rect">
              <a:avLst/>
            </a:prstGeom>
            <a:noFill/>
          </p:spPr>
        </p:pic>
        <p:pic>
          <p:nvPicPr>
            <p:cNvPr id="10" name="그림 9" descr="1359917227876_Screenshot_2013-02-04-03-35-38.png"/>
            <p:cNvPicPr>
              <a:picLocks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5000" contrast="-5000"/>
            </a:blip>
            <a:srcRect/>
            <a:stretch>
              <a:fillRect/>
            </a:stretch>
          </p:blipFill>
          <p:spPr bwMode="auto">
            <a:xfrm>
              <a:off x="2123728" y="1268760"/>
              <a:ext cx="3899148" cy="13281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그림 10" descr="300px-Event-004-large.jpg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5000" contrast="-5000"/>
            </a:blip>
            <a:srcRect/>
            <a:stretch>
              <a:fillRect/>
            </a:stretch>
          </p:blipFill>
          <p:spPr bwMode="auto">
            <a:xfrm>
              <a:off x="6010275" y="1268760"/>
              <a:ext cx="3133725" cy="962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그림 11" descr="f0239343_5113665133b73.png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5000" contrast="-5000"/>
            </a:blip>
            <a:srcRect/>
            <a:stretch>
              <a:fillRect/>
            </a:stretch>
          </p:blipFill>
          <p:spPr bwMode="auto">
            <a:xfrm>
              <a:off x="5362575" y="2132856"/>
              <a:ext cx="3781425" cy="1466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그림 12" descr="アイドルサバイバル ひな祭り2013.jpg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5000" contrast="-5000"/>
            </a:blip>
            <a:stretch>
              <a:fillRect/>
            </a:stretch>
          </p:blipFill>
          <p:spPr>
            <a:xfrm>
              <a:off x="4139952" y="0"/>
              <a:ext cx="5004048" cy="1251012"/>
            </a:xfrm>
            <a:prstGeom prst="rect">
              <a:avLst/>
            </a:prstGeom>
          </p:spPr>
        </p:pic>
        <p:pic>
          <p:nvPicPr>
            <p:cNvPr id="14" name="그림 13" descr="6할로윈.jpg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5000" contrast="-5000"/>
            </a:blip>
            <a:stretch>
              <a:fillRect/>
            </a:stretch>
          </p:blipFill>
          <p:spPr>
            <a:xfrm>
              <a:off x="0" y="3212975"/>
              <a:ext cx="1763688" cy="1757285"/>
            </a:xfrm>
            <a:prstGeom prst="rect">
              <a:avLst/>
            </a:prstGeom>
            <a:effectLst/>
          </p:spPr>
        </p:pic>
        <p:pic>
          <p:nvPicPr>
            <p:cNvPr id="15" name="Picture 1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5000" contrast="-5000"/>
            </a:blip>
            <a:srcRect/>
            <a:stretch>
              <a:fillRect/>
            </a:stretch>
          </p:blipFill>
          <p:spPr bwMode="auto">
            <a:xfrm>
              <a:off x="0" y="5505450"/>
              <a:ext cx="5514975" cy="1352550"/>
            </a:xfrm>
            <a:prstGeom prst="rect">
              <a:avLst/>
            </a:prstGeom>
            <a:noFill/>
            <a:ln w="1">
              <a:noFill/>
              <a:miter lim="800000"/>
              <a:headEnd/>
              <a:tailEnd/>
            </a:ln>
          </p:spPr>
        </p:pic>
        <p:pic>
          <p:nvPicPr>
            <p:cNvPr id="16" name="그림 15" descr="2 (4).jpg"/>
            <p:cNvPicPr>
              <a:picLocks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5000" contrast="-5000"/>
            </a:blip>
            <a:srcRect/>
            <a:stretch>
              <a:fillRect/>
            </a:stretch>
          </p:blipFill>
          <p:spPr bwMode="auto">
            <a:xfrm>
              <a:off x="0" y="0"/>
              <a:ext cx="4139952" cy="1257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그림 16" descr="9새해맞이음양사의전투.jpg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5000" contrast="-5000"/>
            </a:blip>
            <a:stretch>
              <a:fillRect/>
            </a:stretch>
          </p:blipFill>
          <p:spPr>
            <a:xfrm>
              <a:off x="0" y="1124744"/>
              <a:ext cx="2123728" cy="2123728"/>
            </a:xfrm>
            <a:prstGeom prst="rect">
              <a:avLst/>
            </a:prstGeom>
            <a:effectLst/>
          </p:spPr>
        </p:pic>
        <p:pic>
          <p:nvPicPr>
            <p:cNvPr id="18" name="그림 17" descr="1359917227876_Screenshot_2013-02-04-03-35-38.png"/>
            <p:cNvPicPr>
              <a:picLocks/>
            </p:cNvPicPr>
            <p:nvPr/>
          </p:nvPicPr>
          <p:blipFill>
            <a:blip r:embed="rId1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5000" contrast="-5000"/>
            </a:blip>
            <a:srcRect/>
            <a:stretch>
              <a:fillRect/>
            </a:stretch>
          </p:blipFill>
          <p:spPr bwMode="auto">
            <a:xfrm>
              <a:off x="1763688" y="2492896"/>
              <a:ext cx="3638550" cy="1466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그림 18" descr="アイドルプロデュース　バレンタイン編.jpg"/>
            <p:cNvPicPr>
              <a:picLocks noChangeAspect="1"/>
            </p:cNvPicPr>
            <p:nvPr/>
          </p:nvPicPr>
          <p:blipFill>
            <a:blip r:embed="rId1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5000" contrast="-5000"/>
            </a:blip>
            <a:stretch>
              <a:fillRect/>
            </a:stretch>
          </p:blipFill>
          <p:spPr>
            <a:xfrm>
              <a:off x="4499992" y="4005064"/>
              <a:ext cx="4644008" cy="1548003"/>
            </a:xfrm>
            <a:prstGeom prst="rect">
              <a:avLst/>
            </a:prstGeom>
          </p:spPr>
        </p:pic>
        <p:pic>
          <p:nvPicPr>
            <p:cNvPr id="20" name="그림 19" descr="300px-Event-006-large.jpg"/>
            <p:cNvPicPr>
              <a:picLocks noChangeAspect="1"/>
            </p:cNvPicPr>
            <p:nvPr/>
          </p:nvPicPr>
          <p:blipFill>
            <a:blip r:embed="rId1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5000" contrast="-5000"/>
            </a:blip>
            <a:srcRect/>
            <a:stretch>
              <a:fillRect/>
            </a:stretch>
          </p:blipFill>
          <p:spPr bwMode="auto">
            <a:xfrm>
              <a:off x="4499992" y="3068960"/>
              <a:ext cx="4644008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직사각형 2"/>
          <p:cNvSpPr/>
          <p:nvPr/>
        </p:nvSpPr>
        <p:spPr>
          <a:xfrm>
            <a:off x="0" y="1872208"/>
            <a:ext cx="9144000" cy="2924944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187624" y="2016224"/>
            <a:ext cx="7236328" cy="2655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이벤트 운영 가이드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altLang="ko-KR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QA2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엄명섭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1" name="그림 20" descr="logowhith.png"/>
          <p:cNvPicPr>
            <a:picLocks noChangeAspect="1"/>
          </p:cNvPicPr>
          <p:nvPr/>
        </p:nvPicPr>
        <p:blipFill>
          <a:blip r:embed="rId15" cstate="print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lum bright="-20000" contrast="-2000"/>
          </a:blip>
          <a:stretch>
            <a:fillRect/>
          </a:stretch>
        </p:blipFill>
        <p:spPr>
          <a:xfrm>
            <a:off x="107504" y="6453336"/>
            <a:ext cx="1727698" cy="2868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평행 사변형 23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평행 사변형 27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692696"/>
            <a:ext cx="248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런칭</a:t>
            </a:r>
            <a:r>
              <a:rPr lang="ko-KR" altLang="en-US" sz="1600" b="1" dirty="0" smtClean="0"/>
              <a:t> 이벤트</a:t>
            </a:r>
            <a:endParaRPr lang="ko-KR" alt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850282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우파루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마운틴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6800" y="1209600"/>
            <a:ext cx="65527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튜토리얼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달성 시 핸드폰 번호를 입력하여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스타벅스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커피 선착순 지급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레벨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달성 시 추첨을 통해 아이패드 등 추가 보상 지급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게임의 밸런스에 영향이 없는 현물로 이벤트를 진행하여 많은 유저의 참여를 이끌어냄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스크린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샷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게시 등 복잡한 절차 없이 게임 내 핸드폰 번호 입력으로 이벤트에 참가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8066" name="Picture 2" descr="http://images.hangame.co.kr/hsp/common/wooparoo/%EB%9F%B0%EC%B9%AD%EA%B8%B0%EB%85%90ev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872081"/>
            <a:ext cx="3389122" cy="20486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90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4952201"/>
            <a:ext cx="4248472" cy="970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5" name="그룹 14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6" name="직사각형 15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7" name="그림 16" descr="logowhith.png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19" name="그림 18" descr="비정기메인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20" name="그림 19" descr="비정기보조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21" name="그림 20" descr="정기_활성화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2" name="그림 21" descr="홈버튼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19672" y="5960313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런칭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이벤트 광고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20072" y="5960313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런칭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이벤트 광고 배너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평행 사변형 23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평행 사변형 27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692696"/>
            <a:ext cx="248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런칭</a:t>
            </a:r>
            <a:r>
              <a:rPr lang="ko-KR" altLang="en-US" sz="1600" b="1" dirty="0" smtClean="0"/>
              <a:t> 이벤트</a:t>
            </a:r>
            <a:endParaRPr lang="ko-KR" alt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850282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윈드러너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6800" y="1209600"/>
            <a:ext cx="64807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친구 초대 시 다양한 아이템 지급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펫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골드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그리핀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최대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100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명까지 초대 가능하였으나 현재는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명으로 줄어듦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손쉽게 달성 가능한 초반에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펫을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지급하여 초대 이벤트에 대한 만족감 상승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최상위 보상을 가장 마지막에 배치하고 중간에 골드를 배치하여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펫을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획득한 유저가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그리핀을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얻기 위해 최대한 많은 친구를 초대하도록 유도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7042" name="Picture 2" descr="http://dream8291.cdn2.cafe24.com/wp/wp-content/uploads/2013/01/windeuleoneo-taneunpet_keulipin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74" t="4806" r="7621"/>
          <a:stretch>
            <a:fillRect/>
          </a:stretch>
        </p:blipFill>
        <p:spPr bwMode="auto">
          <a:xfrm flipH="1">
            <a:off x="1763688" y="3645024"/>
            <a:ext cx="3068091" cy="2564904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8" name="직사각형 17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1" name="그림 20" descr="logowhith.png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23" name="그림 22" descr="비정기메인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25" name="그림 24" descr="비정기보조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26" name="그림 25" descr="정기_활성화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30" name="그림 29" descr="홈버튼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835696" y="6165304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친구초대 보상으로 지급되는 </a:t>
            </a:r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그리핀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4993" name="Picture 1"/>
          <p:cNvPicPr>
            <a:picLocks noChangeAspect="1" noChangeArrowheads="1"/>
          </p:cNvPicPr>
          <p:nvPr/>
        </p:nvPicPr>
        <p:blipFill>
          <a:blip r:embed="rId12" cstate="print"/>
          <a:srcRect t="427"/>
          <a:stretch>
            <a:fillRect/>
          </a:stretch>
        </p:blipFill>
        <p:spPr bwMode="auto">
          <a:xfrm>
            <a:off x="5364088" y="3368025"/>
            <a:ext cx="2304256" cy="3067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오른쪽 화살표 18"/>
          <p:cNvSpPr/>
          <p:nvPr/>
        </p:nvSpPr>
        <p:spPr>
          <a:xfrm flipH="1">
            <a:off x="4788024" y="5805264"/>
            <a:ext cx="864097" cy="255301"/>
          </a:xfrm>
          <a:prstGeom prst="rightArrow">
            <a:avLst>
              <a:gd name="adj1" fmla="val 34883"/>
              <a:gd name="adj2" fmla="val 7078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flipH="1">
            <a:off x="5652120" y="5733256"/>
            <a:ext cx="1728192" cy="432048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95536" y="3573016"/>
            <a:ext cx="150233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줄 바꿈 정리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649660" y="2060848"/>
            <a:ext cx="1584176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게임 출시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521868" y="2060848"/>
            <a:ext cx="1584176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유저가 해당 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컨텐츠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진행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4" name="직선 화살표 연결선 53"/>
          <p:cNvCxnSpPr>
            <a:stCxn id="48" idx="3"/>
            <a:endCxn id="50" idx="1"/>
          </p:cNvCxnSpPr>
          <p:nvPr/>
        </p:nvCxnSpPr>
        <p:spPr>
          <a:xfrm>
            <a:off x="2233836" y="2384884"/>
            <a:ext cx="288032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50" idx="3"/>
          </p:cNvCxnSpPr>
          <p:nvPr/>
        </p:nvCxnSpPr>
        <p:spPr>
          <a:xfrm>
            <a:off x="4106044" y="2384884"/>
            <a:ext cx="288032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3812542" y="7142473"/>
          <a:ext cx="381000" cy="466725"/>
        </p:xfrm>
        <a:graphic>
          <a:graphicData uri="http://schemas.openxmlformats.org/presentationml/2006/ole">
            <p:oleObj spid="_x0000_s66562" name="패키지" r:id="rId3" imgW="380880" imgH="466560" progId="Package">
              <p:embed/>
            </p:oleObj>
          </a:graphicData>
        </a:graphic>
      </p:graphicFrame>
      <p:sp>
        <p:nvSpPr>
          <p:cNvPr id="41" name="평행 사변형 40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2" name="TextBox 41"/>
          <p:cNvSpPr txBox="1"/>
          <p:nvPr/>
        </p:nvSpPr>
        <p:spPr>
          <a:xfrm>
            <a:off x="0" y="692696"/>
            <a:ext cx="248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요일 이벤트</a:t>
            </a:r>
            <a:endParaRPr lang="ko-KR" altLang="en-US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86801" y="1209600"/>
            <a:ext cx="6865520" cy="656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개요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요일별로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다른 효과를 가진 이벤트를 진행하여 유저가 게임에 매일 접속하도록 유도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6801" y="2972559"/>
            <a:ext cx="67935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상세 설명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요일마다 다른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버프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및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컨텐츠가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등장하는 이벤트가 진행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반복하여 진행이 필요한 진화 재료 및 강화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소모템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관련 이벤트가 주로 진행됨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해당 요일을 지나면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주일을 기다려야 하므로 유저의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리텐션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상승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시사점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요일 별 이벤트를 진행하면 매일 다른 느낌의 이벤트가 진행되어 유저의 지루함이 감소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요일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재료템을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활용한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컨텐츠는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장기간 활용이 가능함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57275" y="2057797"/>
            <a:ext cx="1584176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요일 별 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 진행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3" name="직선 화살표 연결선 52"/>
          <p:cNvCxnSpPr>
            <a:stCxn id="45" idx="3"/>
          </p:cNvCxnSpPr>
          <p:nvPr/>
        </p:nvCxnSpPr>
        <p:spPr>
          <a:xfrm>
            <a:off x="2241451" y="2381833"/>
            <a:ext cx="288032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4113659" y="2381833"/>
            <a:ext cx="288032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Object 2"/>
          <p:cNvGraphicFramePr>
            <a:graphicFrameLocks noChangeAspect="1"/>
          </p:cNvGraphicFramePr>
          <p:nvPr/>
        </p:nvGraphicFramePr>
        <p:xfrm>
          <a:off x="-579438" y="6176963"/>
          <a:ext cx="381000" cy="466725"/>
        </p:xfrm>
        <a:graphic>
          <a:graphicData uri="http://schemas.openxmlformats.org/presentationml/2006/ole">
            <p:oleObj spid="_x0000_s66563" name="패키지" r:id="rId4" imgW="380880" imgH="466560" progId="Package">
              <p:embed/>
            </p:oleObj>
          </a:graphicData>
        </a:graphic>
      </p:graphicFrame>
      <p:sp>
        <p:nvSpPr>
          <p:cNvPr id="29" name="직사각형 28"/>
          <p:cNvSpPr/>
          <p:nvPr/>
        </p:nvSpPr>
        <p:spPr>
          <a:xfrm>
            <a:off x="4418459" y="2051323"/>
            <a:ext cx="1584176" cy="648072"/>
          </a:xfrm>
          <a:prstGeom prst="rect">
            <a:avLst/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다음 요일에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유저 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재접속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2602800" y="692696"/>
            <a:ext cx="360040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24" name="직사각형 23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5" name="그림 24" descr="logowhith.png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28" name="그림 27" descr="비정기메인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31" name="그림 30" descr="비정기보조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32" name="그림 31" descr="정기_활성화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7" name="그림 26" descr="홈버튼.png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평행 사변형 23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평행 사변형 27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692696"/>
            <a:ext cx="248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요일 이벤트</a:t>
            </a:r>
            <a:endParaRPr lang="ko-KR" alt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786658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퍼즐 앤 </a:t>
            </a: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드래곤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6800" y="1209600"/>
            <a:ext cx="830568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요일 별 재료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몬스터와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재화를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드랍하는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스페셜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던전이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오픈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던전을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클리어하여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얻은 재료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몬스터와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재화를 사용하여 강화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진화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본인이 원하는 재료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몬스터를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얻기 위해 반복하여 진행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재료 아이템을 지속적으로 소모하도록 유도하여 요일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던전의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필요성을 극대화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저레벨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유저와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고레벨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유저가 필요로 하는 재료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던전을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분리하여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모든 레벨의 유저가 적당한 난이도로 즐길 수 있음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4" name="직사각형 13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5" name="그림 14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17" name="그림 16" descr="비정기메인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18" name="그림 17" descr="비정기보조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19" name="그림 18" descr="정기_활성화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0" name="그림 19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pic>
        <p:nvPicPr>
          <p:cNvPr id="91137" name="Picture 1"/>
          <p:cNvPicPr>
            <a:picLocks noChangeAspect="1" noChangeArrowheads="1"/>
          </p:cNvPicPr>
          <p:nvPr/>
        </p:nvPicPr>
        <p:blipFill>
          <a:blip r:embed="rId11" cstate="print"/>
          <a:srcRect l="10831" t="72571" r="9021" b="7825"/>
          <a:stretch>
            <a:fillRect/>
          </a:stretch>
        </p:blipFill>
        <p:spPr bwMode="auto">
          <a:xfrm>
            <a:off x="789399" y="4149080"/>
            <a:ext cx="7527017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2411760" y="5589240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최상급 진화 시 필요한 재료는 모든 요일 </a:t>
            </a:r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던전의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재료 필요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평행 사변형 23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평행 사변형 27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692696"/>
            <a:ext cx="248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요일 이벤트</a:t>
            </a:r>
            <a:endParaRPr lang="ko-KR" alt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850282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피싱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 마스터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6800" y="1209600"/>
            <a:ext cx="756084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요일 별 낚시 대회를 개최하여 입상 시 해당 요일의 보상 지급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미끼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인앱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골드 등 보상을 지급하는 대회와 희귀한 물고기를 낚는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이벤트성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대회로 분리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레벨 별로 초급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중급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고급 대회를 나누어 레벨 차이의 불이익을 최소화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기존의 단조로웠던 대회모드를 변경하여 많은 유저의 호평을 받음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초기에는 입상 범위가 좁았으나 보다 많은 유저가 보상을 받을 수 있도록 완화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4" name="직사각형 13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5" name="그림 14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17" name="그림 16" descr="비정기메인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18" name="그림 17" descr="비정기보조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19" name="그림 18" descr="정기_활성화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0" name="그림 19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pic>
        <p:nvPicPr>
          <p:cNvPr id="21" name="그림 20" descr="12.bmp"/>
          <p:cNvPicPr>
            <a:picLocks noChangeAspect="1"/>
          </p:cNvPicPr>
          <p:nvPr/>
        </p:nvPicPr>
        <p:blipFill>
          <a:blip r:embed="rId11" cstate="print"/>
          <a:srcRect l="1724"/>
          <a:stretch>
            <a:fillRect/>
          </a:stretch>
        </p:blipFill>
        <p:spPr bwMode="auto">
          <a:xfrm>
            <a:off x="4644408" y="5281166"/>
            <a:ext cx="3600000" cy="88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4179" y="3645024"/>
            <a:ext cx="3673805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1475656" y="6176337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요일 낚시대회 효과 및 보상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08104" y="6176337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요일 낚시대회 광고 배너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평행 사변형 23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평행 사변형 27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692696"/>
            <a:ext cx="248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요일 이벤트</a:t>
            </a:r>
            <a:endParaRPr lang="ko-KR" alt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850282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밀리언아서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6800" y="1209600"/>
            <a:ext cx="808965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요일 한정 비경 탐색 시 요일에 맞는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버프와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클리어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보상을 지급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금요일에 합성 시 경험치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 적용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/>
              <a:t>높은 효율을 가지고 있는 비경이 </a:t>
            </a:r>
            <a:r>
              <a:rPr lang="ko-KR" altLang="en-US" sz="1200" dirty="0" err="1" smtClean="0"/>
              <a:t>요일별로</a:t>
            </a:r>
            <a:r>
              <a:rPr lang="ko-KR" altLang="en-US" sz="1200" dirty="0" smtClean="0"/>
              <a:t> 나타나서 유저의 </a:t>
            </a:r>
            <a:r>
              <a:rPr lang="ko-KR" altLang="en-US" sz="1200" dirty="0" err="1" smtClean="0"/>
              <a:t>리텐션에</a:t>
            </a:r>
            <a:r>
              <a:rPr lang="ko-KR" altLang="en-US" sz="1200" dirty="0" smtClean="0"/>
              <a:t> 긍정적인 영향을 주고 있음</a:t>
            </a:r>
            <a:endParaRPr lang="en-US" altLang="ko-KR" sz="1200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 l="1074" t="3571" r="1157" b="3571"/>
          <a:stretch>
            <a:fillRect/>
          </a:stretch>
        </p:blipFill>
        <p:spPr bwMode="auto">
          <a:xfrm>
            <a:off x="3733107" y="4468860"/>
            <a:ext cx="4655317" cy="1275429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pic>
        <p:nvPicPr>
          <p:cNvPr id="15" name="그림 14" descr="IMG_1610.png"/>
          <p:cNvPicPr>
            <a:picLocks noChangeAspect="1"/>
          </p:cNvPicPr>
          <p:nvPr/>
        </p:nvPicPr>
        <p:blipFill>
          <a:blip r:embed="rId3" cstate="print"/>
          <a:srcRect l="28737" t="28860" r="28738" b="18500"/>
          <a:stretch>
            <a:fillRect/>
          </a:stretch>
        </p:blipFill>
        <p:spPr>
          <a:xfrm>
            <a:off x="827584" y="3512041"/>
            <a:ext cx="2564553" cy="22506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6" name="그룹 15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7" name="직사각형 16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8" name="그림 17" descr="logowhith.png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20" name="그림 19" descr="비정기메인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21" name="그림 20" descr="비정기보조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22" name="그림 21" descr="정기_활성화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3" name="그림 22" descr="홈버튼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59632" y="5816297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</a:rPr>
              <a:t>요일 비경 </a:t>
            </a:r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버프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및 보상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48064" y="5816297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요일 비경 광고 배너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649660" y="1954932"/>
            <a:ext cx="1584176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게임 출시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521868" y="1954932"/>
            <a:ext cx="1584176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발생 확인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4" name="직선 화살표 연결선 53"/>
          <p:cNvCxnSpPr>
            <a:stCxn id="48" idx="3"/>
            <a:endCxn id="50" idx="1"/>
          </p:cNvCxnSpPr>
          <p:nvPr/>
        </p:nvCxnSpPr>
        <p:spPr>
          <a:xfrm>
            <a:off x="2233836" y="2278968"/>
            <a:ext cx="288032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50" idx="3"/>
          </p:cNvCxnSpPr>
          <p:nvPr/>
        </p:nvCxnSpPr>
        <p:spPr>
          <a:xfrm>
            <a:off x="4106044" y="2278968"/>
            <a:ext cx="288032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평행 사변형 40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2" name="TextBox 41"/>
          <p:cNvSpPr txBox="1"/>
          <p:nvPr/>
        </p:nvSpPr>
        <p:spPr>
          <a:xfrm>
            <a:off x="0" y="692696"/>
            <a:ext cx="248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지정시간 이벤트</a:t>
            </a:r>
            <a:endParaRPr lang="ko-KR" altLang="en-US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86801" y="1209600"/>
            <a:ext cx="7081544" cy="656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개요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특정 시간에만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던전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토벌 등이 진행되는 이벤트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6801" y="2883793"/>
            <a:ext cx="67215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상세 설명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하루 중 특정 시간에 이벤트가 발생하여 진행 시 강화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경험치 카드 등을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드랍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정기적으로 매일 해당 이벤트 진행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시사점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요일 이벤트의 연장선으로 하루 중 특정시간에만 접속할 수 있어 유저의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리텐션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상승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시간 안에 보다 많은 보상을 위해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인앱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사용 유도가 가능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57275" y="1951881"/>
            <a:ext cx="1584176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특정시간에 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게임 접속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3" name="직선 화살표 연결선 52"/>
          <p:cNvCxnSpPr>
            <a:stCxn id="45" idx="3"/>
          </p:cNvCxnSpPr>
          <p:nvPr/>
        </p:nvCxnSpPr>
        <p:spPr>
          <a:xfrm>
            <a:off x="2241451" y="2275917"/>
            <a:ext cx="288032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4113659" y="2275917"/>
            <a:ext cx="288032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334100" y="1941215"/>
            <a:ext cx="1584176" cy="648072"/>
          </a:xfrm>
          <a:prstGeom prst="rect">
            <a:avLst/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시간 종료 시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 사라짐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27984" y="1941215"/>
            <a:ext cx="1584176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 진행 후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보상 지급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6012160" y="2265251"/>
            <a:ext cx="288032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평행 사변형 25"/>
          <p:cNvSpPr/>
          <p:nvPr/>
        </p:nvSpPr>
        <p:spPr>
          <a:xfrm>
            <a:off x="2602800" y="692696"/>
            <a:ext cx="360040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31" name="직사각형 30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32" name="그림 31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34" name="그림 33" descr="비정기메인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35" name="그림 34" descr="비정기보조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44" name="그림 43" descr="정기_활성화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7" name="그림 26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평행 사변형 23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평행 사변형 27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692696"/>
            <a:ext cx="248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지정시간 이벤트</a:t>
            </a:r>
            <a:endParaRPr lang="ko-KR" alt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786658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퍼즐 앤 </a:t>
            </a: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드래곤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6800" y="1209600"/>
            <a:ext cx="70095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하루에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1~3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회에 걸쳐 특정시간에 게릴라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던전이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오픈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유저 아이디 번호로 조가 나뉘며 해당 조에 따라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던전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오픈 시간이 달라짐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일반적으로 경험치 재료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드래곤이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등장하지만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기간에 따라 특별한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드래곤이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등장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시간이 유동적으로 변경되어 유저가 커뮤니티를 통해 확인이 필요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: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커뮤니티 활성화 측면에서는 긍정적이나 시간 확인이 불편할 수 있음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일반적인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드래곤보다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많은 경험치를 주는 킹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초킹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드래곤이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존재하여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인앱사용을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유도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222973"/>
            <a:ext cx="6171156" cy="1510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5" name="직사각형 14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6" name="그림 15" descr="logowhith.png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18" name="그림 17" descr="비정기메인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19" name="그림 18" descr="비정기보조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20" name="그림 19" descr="정기_활성화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1" name="그림 20" descr="홈버튼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95736" y="5733256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커뮤니티에서 분석한 오늘의 게릴라 </a:t>
            </a:r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던전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현황 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평행 사변형 23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평행 사변형 27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692696"/>
            <a:ext cx="248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지정시간 이벤트</a:t>
            </a:r>
            <a:endParaRPr lang="ko-KR" alt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850282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데빌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 메이커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6800" y="1209600"/>
            <a:ext cx="763284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8~9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12~13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19~21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출퇴근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점심시간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하루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 정해진 시간에 확산된 어둠 구역이 등장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해당 이벤트 존을 진행하면서 경험치 카드가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드랍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이벤트 발생 시간이 고정되어 있어 유저 편의성이 높음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클리어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할 수록 난이도가 상승하여 하루 일정 횟수 이상 진행할 수 없음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23" name="직사각형 22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6" name="그림 25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36" name="그림 35" descr="비정기메인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38" name="그림 37" descr="비정기보조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39" name="그림 38" descr="정기_활성화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32" name="그림 31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1187624" y="3645024"/>
            <a:ext cx="6840760" cy="2808312"/>
            <a:chOff x="1331640" y="3645024"/>
            <a:chExt cx="6840760" cy="2808312"/>
          </a:xfrm>
        </p:grpSpPr>
        <p:grpSp>
          <p:nvGrpSpPr>
            <p:cNvPr id="19" name="그룹 18"/>
            <p:cNvGrpSpPr/>
            <p:nvPr/>
          </p:nvGrpSpPr>
          <p:grpSpPr>
            <a:xfrm>
              <a:off x="5580112" y="3861048"/>
              <a:ext cx="1944216" cy="2066438"/>
              <a:chOff x="5364088" y="3573016"/>
              <a:chExt cx="2618666" cy="3011596"/>
            </a:xfrm>
          </p:grpSpPr>
          <p:pic>
            <p:nvPicPr>
              <p:cNvPr id="112644" name="Picture 4" descr="http://img.inven.co.kr/image_2011/site_image/dm/dataninfo/card/10000.jp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 rot="21164858">
                <a:off x="5364088" y="3573016"/>
                <a:ext cx="1872208" cy="2983052"/>
              </a:xfrm>
              <a:prstGeom prst="rect">
                <a:avLst/>
              </a:prstGeom>
              <a:noFill/>
            </p:spPr>
          </p:pic>
          <p:pic>
            <p:nvPicPr>
              <p:cNvPr id="17" name="Picture 4" descr="http://img.inven.co.kr/image_2011/site_image/dm/dataninfo/card/10000.jp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5652120" y="3573016"/>
                <a:ext cx="1872208" cy="2983052"/>
              </a:xfrm>
              <a:prstGeom prst="rect">
                <a:avLst/>
              </a:prstGeom>
              <a:noFill/>
            </p:spPr>
          </p:pic>
          <p:pic>
            <p:nvPicPr>
              <p:cNvPr id="18" name="Picture 4" descr="http://img.inven.co.kr/image_2011/site_image/dm/dataninfo/card/10000.jp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 rot="625726">
                <a:off x="6110546" y="3601560"/>
                <a:ext cx="1872208" cy="2983052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그룹 29"/>
            <p:cNvGrpSpPr/>
            <p:nvPr/>
          </p:nvGrpSpPr>
          <p:grpSpPr>
            <a:xfrm>
              <a:off x="1331640" y="3645024"/>
              <a:ext cx="3267030" cy="2520280"/>
              <a:chOff x="971600" y="3717032"/>
              <a:chExt cx="3600400" cy="2777451"/>
            </a:xfrm>
          </p:grpSpPr>
          <p:pic>
            <p:nvPicPr>
              <p:cNvPr id="20" name="그림 19" descr="IMG_1609.png"/>
              <p:cNvPicPr>
                <a:picLocks noChangeAspect="1"/>
              </p:cNvPicPr>
              <p:nvPr/>
            </p:nvPicPr>
            <p:blipFill>
              <a:blip r:embed="rId12" cstate="print"/>
              <a:srcRect t="12201" r="2001" b="31100"/>
              <a:stretch>
                <a:fillRect/>
              </a:stretch>
            </p:blipFill>
            <p:spPr>
              <a:xfrm>
                <a:off x="971600" y="3717032"/>
                <a:ext cx="3600400" cy="2777451"/>
              </a:xfrm>
              <a:prstGeom prst="rect">
                <a:avLst/>
              </a:prstGeom>
            </p:spPr>
          </p:pic>
          <p:sp>
            <p:nvSpPr>
              <p:cNvPr id="25" name="직사각형 24"/>
              <p:cNvSpPr/>
              <p:nvPr/>
            </p:nvSpPr>
            <p:spPr>
              <a:xfrm>
                <a:off x="1187624" y="3789040"/>
                <a:ext cx="1584176" cy="576064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2051720" y="6176337"/>
              <a:ext cx="19442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accent6">
                      <a:lumMod val="75000"/>
                    </a:schemeClr>
                  </a:solidFill>
                </a:rPr>
                <a:t>확산된 어둠 구역 발생</a:t>
              </a:r>
              <a:endParaRPr lang="ko-KR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004048" y="6165304"/>
              <a:ext cx="31683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accent6">
                      <a:lumMod val="75000"/>
                    </a:schemeClr>
                  </a:solidFill>
                </a:rPr>
                <a:t>어둠 </a:t>
              </a:r>
              <a:r>
                <a:rPr lang="ko-KR" altLang="en-US" sz="1200" b="1" smtClean="0">
                  <a:solidFill>
                    <a:schemeClr val="accent6">
                      <a:lumMod val="75000"/>
                    </a:schemeClr>
                  </a:solidFill>
                </a:rPr>
                <a:t>구역에서 획득할 수 있는 경험치 카드</a:t>
              </a:r>
              <a:endParaRPr lang="ko-KR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43868" y="1556792"/>
            <a:ext cx="480825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500" b="1" dirty="0" err="1" smtClean="0"/>
              <a:t>비정기</a:t>
            </a:r>
            <a:r>
              <a:rPr lang="ko-KR" altLang="en-US" sz="3500" b="1" dirty="0" smtClean="0"/>
              <a:t> 메인 이벤트</a:t>
            </a:r>
            <a:endParaRPr lang="en-US" altLang="ko-KR" sz="3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827584" y="2403758"/>
            <a:ext cx="496855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/>
              <a:t> 일종의 </a:t>
            </a:r>
            <a:r>
              <a:rPr lang="ko-KR" altLang="en-US" sz="1400" dirty="0" err="1" smtClean="0"/>
              <a:t>컨텐츠</a:t>
            </a:r>
            <a:r>
              <a:rPr lang="ko-KR" altLang="en-US" sz="1400" dirty="0" smtClean="0"/>
              <a:t> 이벤트로 기념일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일정 주기 단위로 진행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/>
              <a:t> 업데이트보다 일반적으로 빠른 주기로 바뀌게 되며 보통</a:t>
            </a:r>
            <a:endParaRPr lang="en-US" altLang="ko-KR" sz="1400" dirty="0" smtClean="0"/>
          </a:p>
          <a:p>
            <a:pPr algn="just">
              <a:lnSpc>
                <a:spcPct val="150000"/>
              </a:lnSpc>
            </a:pPr>
            <a:r>
              <a:rPr lang="ko-KR" altLang="en-US" sz="1400" dirty="0" smtClean="0"/>
              <a:t>  소모성 </a:t>
            </a:r>
            <a:r>
              <a:rPr lang="ko-KR" altLang="en-US" sz="1400" dirty="0" err="1" smtClean="0"/>
              <a:t>컨텐츠로</a:t>
            </a:r>
            <a:r>
              <a:rPr lang="ko-KR" altLang="en-US" sz="1400" dirty="0" smtClean="0"/>
              <a:t> 사용됨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28184" y="0"/>
            <a:ext cx="2915816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028384" y="2420888"/>
            <a:ext cx="1082348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</a:rPr>
              <a:t>밀리언아서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>
                    <a:lumMod val="85000"/>
                  </a:schemeClr>
                </a:solidFill>
              </a:rPr>
              <a:t>피쉬아일랜드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>
                    <a:lumMod val="85000"/>
                  </a:schemeClr>
                </a:solidFill>
              </a:rPr>
              <a:t>마블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000" dirty="0" err="1" smtClean="0">
                <a:solidFill>
                  <a:schemeClr val="bg1">
                    <a:lumMod val="85000"/>
                  </a:schemeClr>
                </a:solidFill>
              </a:rPr>
              <a:t>히어로즈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>
                    <a:lumMod val="85000"/>
                  </a:schemeClr>
                </a:solidFill>
              </a:rPr>
              <a:t>아이돌마스터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>
                    <a:lumMod val="85000"/>
                  </a:schemeClr>
                </a:solidFill>
              </a:rPr>
              <a:t>카드의신삼국지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>
                    <a:lumMod val="85000"/>
                  </a:schemeClr>
                </a:solidFill>
              </a:rPr>
              <a:t>아이돌마스터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>
                    <a:lumMod val="85000"/>
                  </a:schemeClr>
                </a:solidFill>
              </a:rPr>
              <a:t>아이돌마스터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>
                    <a:lumMod val="85000"/>
                  </a:schemeClr>
                </a:solidFill>
              </a:rPr>
              <a:t>아야카시음양록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>
                    <a:lumMod val="85000"/>
                  </a:schemeClr>
                </a:solidFill>
              </a:rPr>
              <a:t>피쉬아일랜드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>
                    <a:lumMod val="85000"/>
                  </a:schemeClr>
                </a:solidFill>
              </a:rPr>
              <a:t>퍼즐앤드래곤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72200" y="2492896"/>
            <a:ext cx="1584176" cy="3960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보스전 이벤트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88224" y="2492896"/>
            <a:ext cx="1214113" cy="28343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372200" y="3212976"/>
            <a:ext cx="1584176" cy="3960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372200" y="3897052"/>
            <a:ext cx="1584176" cy="3960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372200" y="4617132"/>
            <a:ext cx="1584176" cy="3960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372200" y="5301208"/>
            <a:ext cx="1584176" cy="3960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개인전 이벤트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88224" y="3933056"/>
            <a:ext cx="1214113" cy="283433"/>
          </a:xfrm>
          <a:prstGeom prst="rect">
            <a:avLst/>
          </a:prstGeom>
        </p:spPr>
      </p:pic>
      <p:pic>
        <p:nvPicPr>
          <p:cNvPr id="13" name="그림 12" descr="길드전 이벤트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44800" y="3229200"/>
            <a:ext cx="1214113" cy="283433"/>
          </a:xfrm>
          <a:prstGeom prst="rect">
            <a:avLst/>
          </a:prstGeom>
        </p:spPr>
      </p:pic>
      <p:pic>
        <p:nvPicPr>
          <p:cNvPr id="15" name="그림 14" descr="탐색 이벤트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0232" y="4644000"/>
            <a:ext cx="1053360" cy="283433"/>
          </a:xfrm>
          <a:prstGeom prst="rect">
            <a:avLst/>
          </a:prstGeom>
        </p:spPr>
      </p:pic>
      <p:pic>
        <p:nvPicPr>
          <p:cNvPr id="16" name="그림 15" descr="한정 기간 컨텐츠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44208" y="5301208"/>
            <a:ext cx="1429863" cy="287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7544" y="1415790"/>
            <a:ext cx="4392488" cy="4173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기존의 클라이언트 패치 방식으로는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소모 속도를 따라갈 수 없고 유저 감소로 이어짐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SNG,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카드 배틀 게임 등에서 지속적인 이벤트를 통해 유저 감소를 최소화하고 게임 수명을 비약적으로 늘림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주기적인 이벤트로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지속적으로 제공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유저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리텐션을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최적화</a:t>
            </a: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서버 및 운영정책 이슈가 매출에 영향을 끼침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iOS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Android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는 이벤트나 이슈가 매출에 영향을 적게 받음</a:t>
            </a:r>
          </a:p>
          <a:p>
            <a:pPr>
              <a:lnSpc>
                <a:spcPct val="120000"/>
              </a:lnSpc>
            </a:pPr>
            <a:endParaRPr lang="ko-KR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반복적인 유사 이벤트는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리텐션을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감소시킴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성향이 다른 이벤트를 교차 배치하여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리텐션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유지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특색있고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모두가 즐길 수 있는 이벤트가 선호됨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일부 특정 레벨만 즐길 수 있거나 진부한 이벤트는 매출에 오히려 악영향을 미칠 수 있음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-24"/>
            <a:ext cx="9144000" cy="404664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logowhith.png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72400" y="189804"/>
            <a:ext cx="860344" cy="142852"/>
          </a:xfrm>
          <a:prstGeom prst="rect">
            <a:avLst/>
          </a:prstGeom>
          <a:noFill/>
        </p:spPr>
      </p:pic>
      <p:sp>
        <p:nvSpPr>
          <p:cNvPr id="18" name="평행 사변형 17"/>
          <p:cNvSpPr/>
          <p:nvPr/>
        </p:nvSpPr>
        <p:spPr>
          <a:xfrm>
            <a:off x="-180528" y="692696"/>
            <a:ext cx="3456384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0" y="692696"/>
            <a:ext cx="3203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이벤트 운영의 필요성</a:t>
            </a:r>
            <a:endParaRPr lang="ko-KR" altLang="en-US" sz="1600" b="1" dirty="0"/>
          </a:p>
        </p:txBody>
      </p:sp>
      <p:sp>
        <p:nvSpPr>
          <p:cNvPr id="20" name="평행 사변형 19"/>
          <p:cNvSpPr/>
          <p:nvPr/>
        </p:nvSpPr>
        <p:spPr>
          <a:xfrm>
            <a:off x="3203848" y="692696"/>
            <a:ext cx="360040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20" y="1412776"/>
            <a:ext cx="35137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▶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2613600"/>
            <a:ext cx="35137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▶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520" y="3330000"/>
            <a:ext cx="35137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▶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4050000"/>
            <a:ext cx="35137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▶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520" y="4777200"/>
            <a:ext cx="35137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▶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5862" y="5607589"/>
            <a:ext cx="5184576" cy="650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300" b="1" dirty="0" smtClean="0">
                <a:solidFill>
                  <a:schemeClr val="accent6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이벤트는 최근 게임에 필수 불가결한 사항</a:t>
            </a:r>
            <a:endParaRPr lang="en-US" altLang="ko-KR" sz="3300" b="1" dirty="0" smtClean="0">
              <a:solidFill>
                <a:schemeClr val="accent6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94209" name="Picture 1" descr="C:\Documents and Settings\Administrator\Local Settings\Temporary Internet Files\Content.IE5\KXUFSHEJ\MC900349648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141279">
            <a:off x="362860" y="5679597"/>
            <a:ext cx="243002" cy="607506"/>
          </a:xfrm>
          <a:prstGeom prst="rect">
            <a:avLst/>
          </a:prstGeom>
          <a:noFill/>
        </p:spPr>
      </p:pic>
      <p:grpSp>
        <p:nvGrpSpPr>
          <p:cNvPr id="39" name="그룹 38"/>
          <p:cNvGrpSpPr/>
          <p:nvPr/>
        </p:nvGrpSpPr>
        <p:grpSpPr>
          <a:xfrm>
            <a:off x="4932040" y="1484784"/>
            <a:ext cx="3960440" cy="3960440"/>
            <a:chOff x="4932040" y="1628800"/>
            <a:chExt cx="3960440" cy="3960440"/>
          </a:xfrm>
        </p:grpSpPr>
        <p:sp>
          <p:nvSpPr>
            <p:cNvPr id="26" name="직사각형 25"/>
            <p:cNvSpPr/>
            <p:nvPr/>
          </p:nvSpPr>
          <p:spPr>
            <a:xfrm>
              <a:off x="8244408" y="2304032"/>
              <a:ext cx="216024" cy="1413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084168" y="2304032"/>
              <a:ext cx="216024" cy="1413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23" name="차트 22"/>
            <p:cNvGraphicFramePr>
              <a:graphicFrameLocks/>
            </p:cNvGraphicFramePr>
            <p:nvPr/>
          </p:nvGraphicFramePr>
          <p:xfrm>
            <a:off x="5004048" y="1628800"/>
            <a:ext cx="3888432" cy="24302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4" name="직사각형 23"/>
            <p:cNvSpPr/>
            <p:nvPr/>
          </p:nvSpPr>
          <p:spPr>
            <a:xfrm>
              <a:off x="4932040" y="1628800"/>
              <a:ext cx="3888432" cy="396044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08104" y="2708920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5760000" y="2636912"/>
              <a:ext cx="144016" cy="504056"/>
            </a:xfrm>
            <a:prstGeom prst="ellips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7956376" y="2636912"/>
              <a:ext cx="216024" cy="648072"/>
            </a:xfrm>
            <a:prstGeom prst="ellips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84168" y="344003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00192" y="2708920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84368" y="242088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56176" y="4293096"/>
              <a:ext cx="2614818" cy="1178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 :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서버 불안정</a:t>
              </a:r>
              <a:endPara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 :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운영자 배 낚시대회</a:t>
              </a:r>
              <a:endPara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 :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클라이언트 업데이트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버그수정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 :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계정 초기화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일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회 폐지</a:t>
              </a:r>
              <a:endPara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 :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신규 어장 물고기 업데이트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6084168" y="2564904"/>
              <a:ext cx="288032" cy="504056"/>
            </a:xfrm>
            <a:prstGeom prst="ellips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244408" y="3429000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6800" y="1209600"/>
            <a:ext cx="7200800" cy="656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개요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게임 플레이 중 보스가 등장하며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친구들과 함께 토벌하여 아이템을 획득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800" y="3055600"/>
            <a:ext cx="6480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상세 설명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체력과 공격력이 높은 보스가 등장하며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지정된 시간 이내로 잡지 못하면 실패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친구에게 도움 요청 메시지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푸쉬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가 발송됨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친구들의 도움을 받을 수 있기 때문에 혼자 상대한다는 부담감이 감소함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토벌 시 참여자 전원이 아이템을 획득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시사점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혼자서는 시간 내 잡기 어려운 보스가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소셜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기능 활용에도 기여함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9"/>
          <p:cNvGrpSpPr/>
          <p:nvPr/>
        </p:nvGrpSpPr>
        <p:grpSpPr>
          <a:xfrm>
            <a:off x="971600" y="2209056"/>
            <a:ext cx="7200800" cy="648072"/>
            <a:chOff x="971600" y="2368625"/>
            <a:chExt cx="7200800" cy="648072"/>
          </a:xfrm>
        </p:grpSpPr>
        <p:sp>
          <p:nvSpPr>
            <p:cNvPr id="7" name="직사각형 6"/>
            <p:cNvSpPr/>
            <p:nvPr/>
          </p:nvSpPr>
          <p:spPr>
            <a:xfrm>
              <a:off x="971600" y="2368625"/>
              <a:ext cx="1584176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보스 출현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843808" y="2368625"/>
              <a:ext cx="1584176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보스 공격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716016" y="2368625"/>
              <a:ext cx="1584176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친구에게 </a:t>
              </a:r>
              <a:endPara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도움 요청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588224" y="2368625"/>
              <a:ext cx="1584176" cy="64807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보스 토벌 후 </a:t>
              </a:r>
              <a:endPara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아이템 획득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1" name="직선 화살표 연결선 10"/>
            <p:cNvCxnSpPr>
              <a:stCxn id="7" idx="3"/>
              <a:endCxn id="8" idx="1"/>
            </p:cNvCxnSpPr>
            <p:nvPr/>
          </p:nvCxnSpPr>
          <p:spPr>
            <a:xfrm>
              <a:off x="2555776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8" idx="3"/>
              <a:endCxn id="9" idx="1"/>
            </p:cNvCxnSpPr>
            <p:nvPr/>
          </p:nvCxnSpPr>
          <p:spPr>
            <a:xfrm>
              <a:off x="4427984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9" idx="3"/>
              <a:endCxn id="10" idx="1"/>
            </p:cNvCxnSpPr>
            <p:nvPr/>
          </p:nvCxnSpPr>
          <p:spPr>
            <a:xfrm>
              <a:off x="6300192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평행 사변형 13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648000"/>
            <a:ext cx="2520280" cy="418058"/>
          </a:xfrm>
        </p:spPr>
        <p:txBody>
          <a:bodyPr>
            <a:normAutofit/>
          </a:bodyPr>
          <a:lstStyle/>
          <a:p>
            <a:r>
              <a:rPr lang="ko-KR" altLang="en-US" sz="1600" b="1" dirty="0" err="1" smtClean="0"/>
              <a:t>보스전</a:t>
            </a:r>
            <a:r>
              <a:rPr lang="ko-KR" altLang="en-US" sz="1600" b="1" dirty="0" smtClean="0"/>
              <a:t> 이벤트</a:t>
            </a:r>
            <a:endParaRPr lang="ko-KR" altLang="en-US" sz="1600" b="1" dirty="0"/>
          </a:p>
        </p:txBody>
      </p:sp>
      <p:sp>
        <p:nvSpPr>
          <p:cNvPr id="15" name="평행 사변형 14"/>
          <p:cNvSpPr/>
          <p:nvPr/>
        </p:nvSpPr>
        <p:spPr>
          <a:xfrm>
            <a:off x="2602800" y="692696"/>
            <a:ext cx="360040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7" name="직사각형 16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8" name="그림 17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21" name="그림 20" descr="비정기보조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23" name="그림 22" descr="정기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4" name="그림 23" descr="비정기메인_활성화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64000" y="72000"/>
            <a:ext cx="1590925" cy="292584"/>
          </a:xfrm>
          <a:prstGeom prst="rect">
            <a:avLst/>
          </a:prstGeom>
        </p:spPr>
      </p:pic>
      <p:pic>
        <p:nvPicPr>
          <p:cNvPr id="22" name="그림 21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648000"/>
            <a:ext cx="252028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보스전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이벤트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800" y="1209600"/>
            <a:ext cx="5517157" cy="204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비경 탐색 중 일정한 확률로 요정 출현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제한시간 경과 시 도주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요정은 토벌할수록 레벨이 높아짐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요정 토벌 시 일정 확률로 높은 체력과 공격력으로 각성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각성요정의 경우 토벌 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레어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이상의 카드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드롭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토벌 보상은 발견자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장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조력자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장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마지막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타격자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6800" y="2996952"/>
            <a:ext cx="681152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일정 주기로 새로운 요정이 등장하여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꾸준한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확보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혼자서는 시간 내 잡기 어려운 각성 요정의 존재로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소셜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기능 활용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에 기여함</a:t>
            </a:r>
          </a:p>
        </p:txBody>
      </p:sp>
      <p:sp>
        <p:nvSpPr>
          <p:cNvPr id="14" name="평행 사변형 13"/>
          <p:cNvSpPr/>
          <p:nvPr/>
        </p:nvSpPr>
        <p:spPr>
          <a:xfrm>
            <a:off x="2637309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50282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밀리언아서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9" name="직사각형 18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0" name="그림 19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22" name="그림 21" descr="비정기보조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24" name="그림 23" descr="비정기메인_활성화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4000" y="72000"/>
            <a:ext cx="1590925" cy="292584"/>
          </a:xfrm>
          <a:prstGeom prst="rect">
            <a:avLst/>
          </a:prstGeom>
        </p:spPr>
      </p:pic>
      <p:pic>
        <p:nvPicPr>
          <p:cNvPr id="25" name="그림 24" descr="정기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3" name="그림 22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1547664" y="4077072"/>
            <a:ext cx="5610581" cy="2383480"/>
            <a:chOff x="1211026" y="4157533"/>
            <a:chExt cx="5760640" cy="2447228"/>
          </a:xfrm>
        </p:grpSpPr>
        <p:pic>
          <p:nvPicPr>
            <p:cNvPr id="7" name="그림 6" descr="리온 출현.jp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1026" y="4160113"/>
              <a:ext cx="3096344" cy="2064229"/>
            </a:xfrm>
            <a:prstGeom prst="rect">
              <a:avLst/>
            </a:prstGeom>
          </p:spPr>
        </p:pic>
        <p:grpSp>
          <p:nvGrpSpPr>
            <p:cNvPr id="8" name="그룹 32"/>
            <p:cNvGrpSpPr/>
            <p:nvPr/>
          </p:nvGrpSpPr>
          <p:grpSpPr>
            <a:xfrm>
              <a:off x="5148065" y="4157533"/>
              <a:ext cx="1823601" cy="2030670"/>
              <a:chOff x="6315549" y="5023067"/>
              <a:chExt cx="1177519" cy="1311226"/>
            </a:xfrm>
          </p:grpSpPr>
          <p:pic>
            <p:nvPicPr>
              <p:cNvPr id="9" name="그림 8" descr="리온.bmp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21076981">
                <a:off x="6315549" y="5052236"/>
                <a:ext cx="867643" cy="1219053"/>
              </a:xfrm>
              <a:prstGeom prst="rect">
                <a:avLst/>
              </a:prstGeom>
            </p:spPr>
          </p:pic>
          <p:pic>
            <p:nvPicPr>
              <p:cNvPr id="11" name="그림 10" descr="리온.bmp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358481">
                <a:off x="6500528" y="5023067"/>
                <a:ext cx="867644" cy="1219054"/>
              </a:xfrm>
              <a:prstGeom prst="rect">
                <a:avLst/>
              </a:prstGeom>
            </p:spPr>
          </p:pic>
          <p:pic>
            <p:nvPicPr>
              <p:cNvPr id="12" name="그림 11" descr="리온.bmp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260904">
                <a:off x="6625425" y="5115240"/>
                <a:ext cx="867643" cy="1219053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1648426" y="6320353"/>
              <a:ext cx="2005419" cy="2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accent6">
                      <a:lumMod val="75000"/>
                    </a:schemeClr>
                  </a:solidFill>
                </a:rPr>
                <a:t>비경 탐색 중 출현한 요정</a:t>
              </a:r>
              <a:endParaRPr lang="ko-KR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69541" y="6320353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accent6">
                      <a:lumMod val="75000"/>
                    </a:schemeClr>
                  </a:solidFill>
                </a:rPr>
                <a:t>요정이 </a:t>
              </a:r>
              <a:r>
                <a:rPr lang="ko-KR" altLang="en-US" sz="12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드랍하는</a:t>
              </a:r>
              <a:r>
                <a:rPr lang="ko-KR" altLang="en-US" sz="1200" b="1" dirty="0" smtClean="0">
                  <a:solidFill>
                    <a:schemeClr val="accent6">
                      <a:lumMod val="75000"/>
                    </a:schemeClr>
                  </a:solidFill>
                </a:rPr>
                <a:t> 카드</a:t>
              </a:r>
              <a:endParaRPr lang="ko-KR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648000"/>
            <a:ext cx="252028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보스전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이벤트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801" y="1209600"/>
            <a:ext cx="74415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 중 높은 체력과 공격력을 지닌 보스 등장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이미 출현한 보스는 연승도전에서 승리 시 획득한 마패를 소모하여 도전 가능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승리 시 기여도에 따라 구슬 획득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획득한 구슬로 보스장비를 구입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보스의 장비 아이템 세트를 구입할 수 있어 플레이에 동기부여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보스에 도전하기 위한 마패를 얻기 위해 게임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사용하게 됨</a:t>
            </a:r>
          </a:p>
        </p:txBody>
      </p:sp>
      <p:pic>
        <p:nvPicPr>
          <p:cNvPr id="1085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2894" y="4077138"/>
            <a:ext cx="3200046" cy="2052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4077072"/>
            <a:ext cx="3384376" cy="205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평행 사변형 8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86658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활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3" name="직사각형 12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4" name="그림 13" descr="logowhith.png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18" name="그림 17" descr="비정기보조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20" name="그림 19" descr="비정기메인_활성화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64000" y="72000"/>
            <a:ext cx="1590925" cy="292584"/>
          </a:xfrm>
          <a:prstGeom prst="rect">
            <a:avLst/>
          </a:prstGeom>
        </p:spPr>
      </p:pic>
      <p:pic>
        <p:nvPicPr>
          <p:cNvPr id="21" name="그림 20" descr="정기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19" name="그림 18" descr="홈버튼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19672" y="6165304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</a:rPr>
              <a:t>게임 진행 중 등장하는 보스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48064" y="6165304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</a:rPr>
              <a:t>토벌한 보스의 아이템을 구입할 수 있음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6800" y="1209600"/>
            <a:ext cx="7200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개요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길드 간의 대전으로 랭킹을 집계하여 상위랭킹 입상 시 보상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800" y="3140968"/>
            <a:ext cx="784887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상세 설명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이벤트 참가 조건으로 길드 가입이 요구됨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길드랭킹과 개인랭킹을 따로 집계하여 유저의 적극적인 참여 유도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시사점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길드의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소셜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기능을 활성화하고 경쟁을 통해 매출에도 크게 기여함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29"/>
          <p:cNvGrpSpPr/>
          <p:nvPr/>
        </p:nvGrpSpPr>
        <p:grpSpPr>
          <a:xfrm>
            <a:off x="971600" y="2132856"/>
            <a:ext cx="5327452" cy="648072"/>
            <a:chOff x="971600" y="2368625"/>
            <a:chExt cx="5327452" cy="648072"/>
          </a:xfrm>
        </p:grpSpPr>
        <p:sp>
          <p:nvSpPr>
            <p:cNvPr id="7" name="직사각형 6"/>
            <p:cNvSpPr/>
            <p:nvPr/>
          </p:nvSpPr>
          <p:spPr>
            <a:xfrm>
              <a:off x="971600" y="2368625"/>
              <a:ext cx="1584176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이벤트 시작 전</a:t>
              </a:r>
              <a:endPara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길드 가입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843808" y="2368625"/>
              <a:ext cx="1584176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이벤트 시작</a:t>
              </a:r>
              <a:endPara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길드 대전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714876" y="2368625"/>
              <a:ext cx="1584176" cy="64807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이벤트 종료 후 랭킹 집계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1" name="직선 화살표 연결선 10"/>
            <p:cNvCxnSpPr>
              <a:stCxn id="7" idx="3"/>
              <a:endCxn id="8" idx="1"/>
            </p:cNvCxnSpPr>
            <p:nvPr/>
          </p:nvCxnSpPr>
          <p:spPr>
            <a:xfrm>
              <a:off x="2555776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8" idx="3"/>
            </p:cNvCxnSpPr>
            <p:nvPr/>
          </p:nvCxnSpPr>
          <p:spPr>
            <a:xfrm>
              <a:off x="4427984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평행 사변형 13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0" y="648000"/>
            <a:ext cx="2520280" cy="418058"/>
          </a:xfrm>
        </p:spPr>
        <p:txBody>
          <a:bodyPr>
            <a:normAutofit/>
          </a:bodyPr>
          <a:lstStyle/>
          <a:p>
            <a:r>
              <a:rPr lang="ko-KR" altLang="en-US" sz="1600" b="1" dirty="0" err="1" smtClean="0"/>
              <a:t>길드전</a:t>
            </a:r>
            <a:r>
              <a:rPr lang="ko-KR" altLang="en-US" sz="1600" b="1" dirty="0" smtClean="0"/>
              <a:t> 이벤트</a:t>
            </a:r>
            <a:endParaRPr lang="ko-KR" altLang="en-US" sz="1600" b="1" dirty="0"/>
          </a:p>
        </p:txBody>
      </p:sp>
      <p:sp>
        <p:nvSpPr>
          <p:cNvPr id="13" name="평행 사변형 12"/>
          <p:cNvSpPr/>
          <p:nvPr/>
        </p:nvSpPr>
        <p:spPr>
          <a:xfrm>
            <a:off x="2602800" y="692696"/>
            <a:ext cx="360040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6" name="직사각형 15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8" name="그림 17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20" name="그림 19" descr="비정기보조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22" name="그림 21" descr="비정기메인_활성화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4000" y="72000"/>
            <a:ext cx="1590925" cy="292584"/>
          </a:xfrm>
          <a:prstGeom prst="rect">
            <a:avLst/>
          </a:prstGeom>
        </p:spPr>
      </p:pic>
      <p:pic>
        <p:nvPicPr>
          <p:cNvPr id="23" name="그림 22" descr="정기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1" name="그림 20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648000"/>
            <a:ext cx="252028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길드전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이벤트</a:t>
            </a:r>
          </a:p>
        </p:txBody>
      </p:sp>
      <p:sp>
        <p:nvSpPr>
          <p:cNvPr id="17" name="평행 사변형 16"/>
          <p:cNvSpPr/>
          <p:nvPr/>
        </p:nvSpPr>
        <p:spPr>
          <a:xfrm>
            <a:off x="2599200" y="692696"/>
            <a:ext cx="360040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801" y="1209600"/>
            <a:ext cx="794563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길드 보호벽 타격을 통해 승패를 결정하고 랭킹 보상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버프카드를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지정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버프는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상대방 길드 보호벽에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300%~1,000%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공격력 효과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개인 랭킹과 길드 랭킹을 따로 집계하여 보상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기본적으로 모든 유저가 참가할 수 있는 보스전보다 보상을 낮게 지급하여 일반 유저의 불만을 최소화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초기에는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인앱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아이템을 보상으로 지급하였으나 매출감소로 후기에는 재료 아이템 위주로 지급함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6658" y="692696"/>
            <a:ext cx="2285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마블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 워 </a:t>
            </a: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오브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히어로즈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9" name="직사각형 18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0" name="그림 19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22" name="그림 21" descr="비정기보조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24" name="그림 23" descr="비정기메인_활성화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4000" y="72000"/>
            <a:ext cx="1590925" cy="292584"/>
          </a:xfrm>
          <a:prstGeom prst="rect">
            <a:avLst/>
          </a:prstGeom>
        </p:spPr>
      </p:pic>
      <p:pic>
        <p:nvPicPr>
          <p:cNvPr id="25" name="그림 24" descr="정기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3" name="그림 22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476216" y="6320353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배너에 신규 </a:t>
            </a:r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케릭터를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삽입 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4450" name="Picture 2" descr="Event-002-large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475656" y="5024209"/>
            <a:ext cx="2426012" cy="1213006"/>
          </a:xfrm>
          <a:prstGeom prst="rect">
            <a:avLst/>
          </a:prstGeom>
          <a:noFill/>
        </p:spPr>
      </p:pic>
      <p:pic>
        <p:nvPicPr>
          <p:cNvPr id="104452" name="Picture 4" descr="Event-004-large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476216" y="3728065"/>
            <a:ext cx="2426012" cy="1213006"/>
          </a:xfrm>
          <a:prstGeom prst="rect">
            <a:avLst/>
          </a:prstGeom>
          <a:noFill/>
        </p:spPr>
      </p:pic>
      <p:pic>
        <p:nvPicPr>
          <p:cNvPr id="104458" name="Picture 10" descr="Marvel: War of Heroes"/>
          <p:cNvPicPr>
            <a:picLocks noChangeAspect="1" noChangeArrowheads="1"/>
          </p:cNvPicPr>
          <p:nvPr/>
        </p:nvPicPr>
        <p:blipFill>
          <a:blip r:embed="rId13" cstate="print"/>
          <a:srcRect l="10869" r="8696"/>
          <a:stretch>
            <a:fillRect/>
          </a:stretch>
        </p:blipFill>
        <p:spPr bwMode="auto">
          <a:xfrm>
            <a:off x="5209899" y="3728065"/>
            <a:ext cx="2026957" cy="2520000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4428544" y="6320353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</a:rPr>
              <a:t>S.H.I.E.L.D. Enforcement Training 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소개 페이지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648000"/>
            <a:ext cx="252028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길드전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이벤트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800" y="1209600"/>
            <a:ext cx="751359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비슷한 프로덕션끼리 그룹을 맺고 그룹 안에서 랜덤으로 길드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매칭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실력이 비슷한 프로덕션끼리 그룹을 매기고 경쟁을 통해 승패를 나눔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연승을 할수록 포인트 획득이 높음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그룹 내 랭킹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프로덕션 랭킹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 랭킹을 각각 집계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길드 전이지만 개인의 순위 및 보상을 더욱 중시하고 있음 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개인전 위주의 치열한 전투로 매출 향상에 기여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연승 포인트와 높은 개인전 보상 등 과도한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배틀을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유도하여 유저의 불만을 샀으며 랜덤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매칭이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밸런스에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부정적인 영향을 미침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6658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아이돌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 마스터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2" name="직사각형 11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3" name="그림 12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17" name="그림 16" descr="비정기보조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19" name="그림 18" descr="비정기메인_활성화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4000" y="72000"/>
            <a:ext cx="1590925" cy="292584"/>
          </a:xfrm>
          <a:prstGeom prst="rect">
            <a:avLst/>
          </a:prstGeom>
        </p:spPr>
      </p:pic>
      <p:pic>
        <p:nvPicPr>
          <p:cNvPr id="20" name="그림 19" descr="정기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18" name="그림 17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304256" y="4869160"/>
            <a:ext cx="4572000" cy="1440160"/>
            <a:chOff x="683568" y="4653136"/>
            <a:chExt cx="4572000" cy="1440160"/>
          </a:xfrm>
        </p:grpSpPr>
        <p:pic>
          <p:nvPicPr>
            <p:cNvPr id="10" name="그림 9" descr="第8回プロダクションマッチフェスティバル.jp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568" y="4653136"/>
              <a:ext cx="4572000" cy="11430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439144" y="5816297"/>
              <a:ext cx="32038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accent6">
                      <a:lumMod val="75000"/>
                    </a:schemeClr>
                  </a:solidFill>
                </a:rPr>
                <a:t>프로덕션 매치 페스티벌 이벤트 배너</a:t>
              </a:r>
              <a:endParaRPr lang="ko-KR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6800" y="1209600"/>
            <a:ext cx="7200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개요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유저간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pvp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진행을 통해 아이템 획득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800" y="2996952"/>
            <a:ext cx="78488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상세 설명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- 1 : 1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대결을 통해 이벤트 참여 조건 획득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배틀 기능을 활성화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순위에 들어가기 위해 많은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과금이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요구되어 뚜렷한 매출 상승효과를 획득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시사점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길드전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등 다른 대결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컨텐츠에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비해 손쉽게 접근이 가능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보상 획득 방법에 따라 유저의 다양한 반응이 보임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29"/>
          <p:cNvGrpSpPr/>
          <p:nvPr/>
        </p:nvGrpSpPr>
        <p:grpSpPr>
          <a:xfrm>
            <a:off x="971600" y="2060848"/>
            <a:ext cx="5400600" cy="648072"/>
            <a:chOff x="971600" y="2368625"/>
            <a:chExt cx="5400600" cy="648072"/>
          </a:xfrm>
        </p:grpSpPr>
        <p:sp>
          <p:nvSpPr>
            <p:cNvPr id="9" name="직사각형 8"/>
            <p:cNvSpPr/>
            <p:nvPr/>
          </p:nvSpPr>
          <p:spPr>
            <a:xfrm>
              <a:off x="971600" y="2368625"/>
              <a:ext cx="1584176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유저와 배틀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43808" y="2368625"/>
              <a:ext cx="1656184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배틀 포인트 집계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88024" y="2368625"/>
              <a:ext cx="1584176" cy="64807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보상 지급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" name="직선 화살표 연결선 12"/>
            <p:cNvCxnSpPr>
              <a:stCxn id="9" idx="3"/>
              <a:endCxn id="10" idx="1"/>
            </p:cNvCxnSpPr>
            <p:nvPr/>
          </p:nvCxnSpPr>
          <p:spPr>
            <a:xfrm>
              <a:off x="2555776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4499992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평행 사변형 15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0" y="648000"/>
            <a:ext cx="2520280" cy="418058"/>
          </a:xfrm>
        </p:spPr>
        <p:txBody>
          <a:bodyPr>
            <a:normAutofit/>
          </a:bodyPr>
          <a:lstStyle/>
          <a:p>
            <a:r>
              <a:rPr lang="ko-KR" altLang="en-US" sz="1600" b="1" dirty="0" smtClean="0"/>
              <a:t>개인전 이벤트</a:t>
            </a:r>
            <a:endParaRPr lang="ko-KR" altLang="en-US" sz="1600" b="1" dirty="0"/>
          </a:p>
        </p:txBody>
      </p:sp>
      <p:sp>
        <p:nvSpPr>
          <p:cNvPr id="19" name="평행 사변형 18"/>
          <p:cNvSpPr/>
          <p:nvPr/>
        </p:nvSpPr>
        <p:spPr>
          <a:xfrm>
            <a:off x="2599200" y="692696"/>
            <a:ext cx="360040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8" name="직사각형 17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0" name="그림 19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22" name="그림 21" descr="비정기보조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24" name="그림 23" descr="비정기메인_활성화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4000" y="72000"/>
            <a:ext cx="1590925" cy="292584"/>
          </a:xfrm>
          <a:prstGeom prst="rect">
            <a:avLst/>
          </a:prstGeom>
        </p:spPr>
      </p:pic>
      <p:pic>
        <p:nvPicPr>
          <p:cNvPr id="25" name="그림 24" descr="정기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3" name="그림 22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648000"/>
            <a:ext cx="252028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개인전 이벤트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800" y="1209600"/>
            <a:ext cx="6649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배틀 시 횟수를 체크하여 카페 등을 통해 매일 상위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명의 유저를 지속해서 노출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이벤트 기간 동안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배틀을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가장 많이 한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명의 유저에게 보상 지급 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오픈 후 바로 진행하여 초반 유저간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배틀을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활성화하는데 도움을 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5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성카드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보상의 확실한 목표를 주어 유저의 많은 참여를 유도함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6658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카드의 신 삼국지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2" name="직사각형 11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3" name="그림 12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17" name="그림 16" descr="비정기보조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19" name="그림 18" descr="비정기메인_활성화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4000" y="72000"/>
            <a:ext cx="1590925" cy="292584"/>
          </a:xfrm>
          <a:prstGeom prst="rect">
            <a:avLst/>
          </a:prstGeom>
        </p:spPr>
      </p:pic>
      <p:pic>
        <p:nvPicPr>
          <p:cNvPr id="20" name="그림 19" descr="정기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18" name="그림 17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475656" y="3789040"/>
            <a:ext cx="6336704" cy="2520280"/>
            <a:chOff x="1143115" y="3717032"/>
            <a:chExt cx="6336704" cy="2520280"/>
          </a:xfrm>
        </p:grpSpPr>
        <p:pic>
          <p:nvPicPr>
            <p:cNvPr id="10" name="Picture 2" descr="http://file1.tp.co.kr/2013/0225/032508405e53cc2535e05fa439f72baf.jpg"/>
            <p:cNvPicPr>
              <a:picLocks noChangeAspect="1" noChangeArrowheads="1"/>
            </p:cNvPicPr>
            <p:nvPr/>
          </p:nvPicPr>
          <p:blipFill>
            <a:blip r:embed="rId11" cstate="print"/>
            <a:srcRect t="25555" b="40179"/>
            <a:stretch>
              <a:fillRect/>
            </a:stretch>
          </p:blipFill>
          <p:spPr bwMode="auto">
            <a:xfrm>
              <a:off x="1143115" y="3717032"/>
              <a:ext cx="2276757" cy="2160000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1" name="TextBox 20"/>
            <p:cNvSpPr txBox="1"/>
            <p:nvPr/>
          </p:nvSpPr>
          <p:spPr>
            <a:xfrm>
              <a:off x="1359139" y="5960313"/>
              <a:ext cx="19442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accent6">
                      <a:lumMod val="75000"/>
                    </a:schemeClr>
                  </a:solidFill>
                </a:rPr>
                <a:t>출시기념 이벤트 광고</a:t>
              </a:r>
              <a:endParaRPr lang="ko-KR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pic>
          <p:nvPicPr>
            <p:cNvPr id="101377" name="Picture 1"/>
            <p:cNvPicPr>
              <a:picLocks noChangeAspect="1" noChangeArrowheads="1"/>
            </p:cNvPicPr>
            <p:nvPr/>
          </p:nvPicPr>
          <p:blipFill>
            <a:blip r:embed="rId12" cstate="print"/>
            <a:srcRect l="25893" t="55477" r="37045" b="5338"/>
            <a:stretch>
              <a:fillRect/>
            </a:stretch>
          </p:blipFill>
          <p:spPr bwMode="auto">
            <a:xfrm>
              <a:off x="4527491" y="3717032"/>
              <a:ext cx="2808312" cy="21600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4383475" y="5960313"/>
              <a:ext cx="3096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accent6">
                      <a:lumMod val="75000"/>
                    </a:schemeClr>
                  </a:solidFill>
                </a:rPr>
                <a:t>이벤트 기간 동안 상위권 유저를 공개</a:t>
              </a:r>
              <a:endParaRPr lang="ko-KR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860032" y="4581128"/>
              <a:ext cx="2016224" cy="720080"/>
            </a:xfrm>
            <a:prstGeom prst="rect">
              <a:avLst/>
            </a:prstGeom>
            <a:noFill/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648000"/>
            <a:ext cx="252028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개인전 이벤트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800" y="1209600"/>
            <a:ext cx="801764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개인전 형식에서 파생된 이벤트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Live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배틀에서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승리할 때마다 슬롯머신을 돌릴 기회 부여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낮은 확률로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아이돌이나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회복아이템을 얻음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심플하게 구성된 이벤트로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진행 기간은 평균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 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추후 업데이트될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레어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카드들을 미리 얻을 수 있어 유저의 수집 욕을 자극함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일종의 쉬어가는 이벤트로 심플하고 손해 없는 이벤트로 호평을 받음 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6658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아이돌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 마스터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3426" name="Picture 2" descr="http://pds24.egloos.com/pds/201201/12/52/b0052152_4f0edf5542e8d.jpg"/>
          <p:cNvPicPr>
            <a:picLocks noChangeAspect="1" noChangeArrowheads="1"/>
          </p:cNvPicPr>
          <p:nvPr/>
        </p:nvPicPr>
        <p:blipFill>
          <a:blip r:embed="rId2" cstate="print"/>
          <a:srcRect t="4657" r="50168" b="9665"/>
          <a:stretch>
            <a:fillRect/>
          </a:stretch>
        </p:blipFill>
        <p:spPr bwMode="auto">
          <a:xfrm>
            <a:off x="3491880" y="4005064"/>
            <a:ext cx="1818278" cy="2340000"/>
          </a:xfrm>
          <a:prstGeom prst="rect">
            <a:avLst/>
          </a:prstGeom>
          <a:noFill/>
        </p:spPr>
      </p:pic>
      <p:grpSp>
        <p:nvGrpSpPr>
          <p:cNvPr id="9" name="그룹 8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1" name="직사각형 10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2" name="그림 11" descr="logowhith.png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14" name="그림 13" descr="비정기보조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18" name="그림 17" descr="비정기메인_활성화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4000" y="72000"/>
            <a:ext cx="1590925" cy="292584"/>
          </a:xfrm>
          <a:prstGeom prst="rect">
            <a:avLst/>
          </a:prstGeom>
        </p:spPr>
      </p:pic>
      <p:pic>
        <p:nvPicPr>
          <p:cNvPr id="19" name="그림 18" descr="정기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17" name="그림 16" descr="홈버튼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3568" y="638132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</a:rPr>
              <a:t>CD 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발매기념 슬롯 찬스 이벤트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2" name="Picture 2" descr="http://pds24.egloos.com/pds/201201/12/52/b0052152_4f0edf5542e8d.jpg"/>
          <p:cNvPicPr>
            <a:picLocks noChangeAspect="1" noChangeArrowheads="1"/>
          </p:cNvPicPr>
          <p:nvPr/>
        </p:nvPicPr>
        <p:blipFill>
          <a:blip r:embed="rId2" cstate="print"/>
          <a:srcRect l="49915" t="4657" r="171" b="9665"/>
          <a:stretch>
            <a:fillRect/>
          </a:stretch>
        </p:blipFill>
        <p:spPr bwMode="auto">
          <a:xfrm>
            <a:off x="5940152" y="4005064"/>
            <a:ext cx="1821294" cy="2340000"/>
          </a:xfrm>
          <a:prstGeom prst="rect">
            <a:avLst/>
          </a:prstGeom>
          <a:noFill/>
        </p:spPr>
      </p:pic>
      <p:grpSp>
        <p:nvGrpSpPr>
          <p:cNvPr id="25" name="그룹 24"/>
          <p:cNvGrpSpPr/>
          <p:nvPr/>
        </p:nvGrpSpPr>
        <p:grpSpPr>
          <a:xfrm>
            <a:off x="1259632" y="4005064"/>
            <a:ext cx="1584176" cy="2334576"/>
            <a:chOff x="3203848" y="4005064"/>
            <a:chExt cx="1584176" cy="2334576"/>
          </a:xfrm>
        </p:grpSpPr>
        <p:pic>
          <p:nvPicPr>
            <p:cNvPr id="100354" name="Picture 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203856" y="4005064"/>
              <a:ext cx="1584000" cy="1751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그림 22" descr="clipimage_11.jp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03848" y="5589240"/>
              <a:ext cx="1584176" cy="750400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3059832" y="638132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배틀 승리 시 돌릴 수 있는 슬롯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36096" y="6381328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슬롯에서 당첨 시 선물함으로 수신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6800" y="1209600"/>
            <a:ext cx="7200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개요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이벤트용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맵을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진행하면서 아이템을 획득 및 포인트 누적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800" y="3140968"/>
            <a:ext cx="78488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상세 설명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맵을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진행하면서 쌓은 포인트는 랭킹 점수로 집계됨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상위 랭킹 보상으로 이벤트 카드 및 아이템 지급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랭킹 보상과 별도로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맵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 시 아이템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또는 카드를 획득할 수 있음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전투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제외하면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스테미너만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소모되는 구조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시사점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중간 집계가 있어 이벤트 기간 내 지속적인 참여를 유도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참여만으로도 보상이 주어지기 때문에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라이트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유저에게 높은 호응을 얻음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grpSp>
        <p:nvGrpSpPr>
          <p:cNvPr id="2" name="그룹 29"/>
          <p:cNvGrpSpPr/>
          <p:nvPr/>
        </p:nvGrpSpPr>
        <p:grpSpPr>
          <a:xfrm>
            <a:off x="971600" y="2209056"/>
            <a:ext cx="5328592" cy="648072"/>
            <a:chOff x="971600" y="2368625"/>
            <a:chExt cx="5328592" cy="648072"/>
          </a:xfrm>
        </p:grpSpPr>
        <p:sp>
          <p:nvSpPr>
            <p:cNvPr id="8" name="직사각형 7"/>
            <p:cNvSpPr/>
            <p:nvPr/>
          </p:nvSpPr>
          <p:spPr>
            <a:xfrm>
              <a:off x="971600" y="2368625"/>
              <a:ext cx="1584176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이벤트 </a:t>
              </a:r>
              <a:r>
                <a:rPr lang="ko-KR" altLang="en-US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맵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진행 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843808" y="2368625"/>
              <a:ext cx="1584176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포인트 누적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716016" y="2368625"/>
              <a:ext cx="1584176" cy="64807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이벤트 종료</a:t>
              </a:r>
              <a:endPara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랭킹 집계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2" name="직선 화살표 연결선 11"/>
            <p:cNvCxnSpPr>
              <a:stCxn id="8" idx="3"/>
              <a:endCxn id="9" idx="1"/>
            </p:cNvCxnSpPr>
            <p:nvPr/>
          </p:nvCxnSpPr>
          <p:spPr>
            <a:xfrm>
              <a:off x="2555776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9" idx="3"/>
            </p:cNvCxnSpPr>
            <p:nvPr/>
          </p:nvCxnSpPr>
          <p:spPr>
            <a:xfrm>
              <a:off x="4427984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평행 사변형 14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648000"/>
            <a:ext cx="252028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탐색 이벤트</a:t>
            </a:r>
          </a:p>
        </p:txBody>
      </p:sp>
      <p:sp>
        <p:nvSpPr>
          <p:cNvPr id="18" name="평행 사변형 17"/>
          <p:cNvSpPr/>
          <p:nvPr/>
        </p:nvSpPr>
        <p:spPr>
          <a:xfrm>
            <a:off x="2599200" y="692696"/>
            <a:ext cx="360040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7" name="직사각형 16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9" name="그림 18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21" name="그림 20" descr="비정기보조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23" name="그림 22" descr="비정기메인_활성화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4000" y="72000"/>
            <a:ext cx="1590925" cy="292584"/>
          </a:xfrm>
          <a:prstGeom prst="rect">
            <a:avLst/>
          </a:prstGeom>
        </p:spPr>
      </p:pic>
      <p:pic>
        <p:nvPicPr>
          <p:cNvPr id="24" name="그림 23" descr="정기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2" name="그림 21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83568" y="177281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정기 이벤트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3272" y="177281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비정기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메인 이벤트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49576" y="177281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비정기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보조 이벤트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60592" y="2420888"/>
            <a:ext cx="1127232" cy="2832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밀리언 아서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퍼즐앤드래곤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카드의신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삼국지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밀리언아서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퍼즐앤드래곤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피싱마스터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밀리언아서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퍼즐앤드래곤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데빌메이커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80000" y="2420888"/>
            <a:ext cx="1172116" cy="3525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밀리언아서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피쉬아일랜드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마블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히어로즈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아이돌마스터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카드의 신 삼국지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아이돌마스터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아이돌마스터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아야카시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음양록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피쉬아일랜드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퍼즐앤드래곤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86000" y="2396630"/>
            <a:ext cx="1210588" cy="2832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 smtClean="0"/>
              <a:t>퍼즐앤드래곤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err="1" smtClean="0"/>
              <a:t>윈드러너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밀리언아서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err="1" smtClean="0"/>
              <a:t>퍼즐앤드래곤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밀리언아서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err="1" smtClean="0"/>
              <a:t>피쉬아일랜드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err="1" smtClean="0"/>
              <a:t>갓워즈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밀리언아서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err="1" smtClean="0"/>
              <a:t>레전드오브몬스터</a:t>
            </a:r>
            <a:endParaRPr lang="en-US" altLang="ko-KR" sz="1000" dirty="0" smtClean="0"/>
          </a:p>
        </p:txBody>
      </p:sp>
      <p:sp>
        <p:nvSpPr>
          <p:cNvPr id="29" name="평행 사변형 28"/>
          <p:cNvSpPr/>
          <p:nvPr/>
        </p:nvSpPr>
        <p:spPr>
          <a:xfrm>
            <a:off x="-180528" y="692696"/>
            <a:ext cx="3456384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0" y="692696"/>
            <a:ext cx="3203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현재 운영중인 게임 이벤트 종류</a:t>
            </a:r>
            <a:endParaRPr lang="ko-KR" altLang="en-US" sz="1600" b="1" dirty="0"/>
          </a:p>
        </p:txBody>
      </p:sp>
      <p:sp>
        <p:nvSpPr>
          <p:cNvPr id="31" name="직사각형 30"/>
          <p:cNvSpPr/>
          <p:nvPr/>
        </p:nvSpPr>
        <p:spPr>
          <a:xfrm>
            <a:off x="0" y="-24"/>
            <a:ext cx="9144000" cy="404664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logowhith.png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72400" y="189804"/>
            <a:ext cx="860344" cy="142852"/>
          </a:xfrm>
          <a:prstGeom prst="rect">
            <a:avLst/>
          </a:prstGeom>
          <a:noFill/>
        </p:spPr>
      </p:pic>
      <p:cxnSp>
        <p:nvCxnSpPr>
          <p:cNvPr id="27" name="직선 연결선 26"/>
          <p:cNvCxnSpPr/>
          <p:nvPr/>
        </p:nvCxnSpPr>
        <p:spPr>
          <a:xfrm flipV="1">
            <a:off x="2987824" y="1844824"/>
            <a:ext cx="0" cy="3888432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6012160" y="1844824"/>
            <a:ext cx="0" cy="3888432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평행 사변형 36"/>
          <p:cNvSpPr/>
          <p:nvPr/>
        </p:nvSpPr>
        <p:spPr>
          <a:xfrm>
            <a:off x="3203848" y="692696"/>
            <a:ext cx="1296144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85000"/>
                  </a:schemeClr>
                </a:solidFill>
              </a:rPr>
              <a:t>Index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56176" y="4818331"/>
            <a:ext cx="1368152" cy="338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156176" y="4114800"/>
            <a:ext cx="1368152" cy="338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156176" y="3450179"/>
            <a:ext cx="1368152" cy="338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156176" y="2514075"/>
            <a:ext cx="1368152" cy="338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 descr="과금 이벤트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66318" y="4796971"/>
            <a:ext cx="1113994" cy="299749"/>
          </a:xfrm>
          <a:prstGeom prst="rect">
            <a:avLst/>
          </a:prstGeom>
        </p:spPr>
      </p:pic>
      <p:pic>
        <p:nvPicPr>
          <p:cNvPr id="36" name="그림 35" descr="수치변경이벤트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6176" y="2506988"/>
            <a:ext cx="1382656" cy="285475"/>
          </a:xfrm>
          <a:prstGeom prst="rect">
            <a:avLst/>
          </a:prstGeom>
        </p:spPr>
      </p:pic>
      <p:pic>
        <p:nvPicPr>
          <p:cNvPr id="38" name="그림 37" descr="커뮤니티 이벤트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56176" y="4114800"/>
            <a:ext cx="1360490" cy="299749"/>
          </a:xfrm>
          <a:prstGeom prst="rect">
            <a:avLst/>
          </a:prstGeom>
        </p:spPr>
      </p:pic>
      <p:pic>
        <p:nvPicPr>
          <p:cNvPr id="39" name="그림 38" descr="콜라보 이벤트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28184" y="3450179"/>
            <a:ext cx="1284000" cy="299749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3131840" y="2514075"/>
            <a:ext cx="1368152" cy="338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131840" y="4602307"/>
            <a:ext cx="1368152" cy="338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3131840" y="3942000"/>
            <a:ext cx="1368152" cy="338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131840" y="3234155"/>
            <a:ext cx="1368152" cy="338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131840" y="5302914"/>
            <a:ext cx="1368152" cy="338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 descr="개인전 이벤트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53536" y="3931200"/>
            <a:ext cx="1284000" cy="299749"/>
          </a:xfrm>
          <a:prstGeom prst="rect">
            <a:avLst/>
          </a:prstGeom>
        </p:spPr>
      </p:pic>
      <p:pic>
        <p:nvPicPr>
          <p:cNvPr id="56" name="그림 55" descr="길드전 이벤트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53536" y="3222438"/>
            <a:ext cx="1284000" cy="299749"/>
          </a:xfrm>
          <a:prstGeom prst="rect">
            <a:avLst/>
          </a:prstGeom>
        </p:spPr>
      </p:pic>
      <p:pic>
        <p:nvPicPr>
          <p:cNvPr id="57" name="그림 56" descr="보스전 이벤트.png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03848" y="2514075"/>
            <a:ext cx="1284000" cy="299749"/>
          </a:xfrm>
          <a:prstGeom prst="rect">
            <a:avLst/>
          </a:prstGeom>
        </p:spPr>
      </p:pic>
      <p:pic>
        <p:nvPicPr>
          <p:cNvPr id="58" name="그림 57" descr="탐색 이벤트.png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254336" y="4590590"/>
            <a:ext cx="1113994" cy="299749"/>
          </a:xfrm>
          <a:prstGeom prst="rect">
            <a:avLst/>
          </a:prstGeom>
        </p:spPr>
      </p:pic>
      <p:pic>
        <p:nvPicPr>
          <p:cNvPr id="59" name="그림 58" descr="한정 기간 컨텐츠.png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31840" y="5301208"/>
            <a:ext cx="1368152" cy="289737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327763" y="4818331"/>
            <a:ext cx="1368152" cy="338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27763" y="3224693"/>
            <a:ext cx="1368152" cy="338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327763" y="4016781"/>
            <a:ext cx="1368152" cy="338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27763" y="2492896"/>
            <a:ext cx="1368152" cy="338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데일리 보너스.png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39907" y="2492896"/>
            <a:ext cx="1284000" cy="299749"/>
          </a:xfrm>
          <a:prstGeom prst="rect">
            <a:avLst/>
          </a:prstGeom>
        </p:spPr>
      </p:pic>
      <p:pic>
        <p:nvPicPr>
          <p:cNvPr id="65" name="그림 64" descr="런칭 이벤트.png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37905" y="3212976"/>
            <a:ext cx="1113994" cy="299749"/>
          </a:xfrm>
          <a:prstGeom prst="rect">
            <a:avLst/>
          </a:prstGeom>
        </p:spPr>
      </p:pic>
      <p:pic>
        <p:nvPicPr>
          <p:cNvPr id="66" name="그림 65" descr="요일 이벤트.png">
            <a:hlinkClick r:id="rId25" action="ppaction://hlinksldjump"/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37905" y="4005064"/>
            <a:ext cx="1113994" cy="299749"/>
          </a:xfrm>
          <a:prstGeom prst="rect">
            <a:avLst/>
          </a:prstGeom>
        </p:spPr>
      </p:pic>
      <p:pic>
        <p:nvPicPr>
          <p:cNvPr id="67" name="그림 66" descr="지정시간 이벤트.png">
            <a:hlinkClick r:id="rId27" action="ppaction://hlinksldjump"/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23528" y="4818331"/>
            <a:ext cx="1372387" cy="288032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5724128" y="6309320"/>
            <a:ext cx="3240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※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버튼을 클릭하면 해당 페이지로 이동합니다</a:t>
            </a:r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.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1763688" y="2592000"/>
            <a:ext cx="144016" cy="234000"/>
            <a:chOff x="1763688" y="2592000"/>
            <a:chExt cx="144016" cy="234000"/>
          </a:xfrm>
        </p:grpSpPr>
        <p:cxnSp>
          <p:nvCxnSpPr>
            <p:cNvPr id="68" name="직선 연결선 67"/>
            <p:cNvCxnSpPr/>
            <p:nvPr/>
          </p:nvCxnSpPr>
          <p:spPr>
            <a:xfrm>
              <a:off x="1835696" y="259200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1835696" y="282600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1835696" y="2592000"/>
              <a:ext cx="0" cy="234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1763688" y="270892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/>
          <p:cNvGrpSpPr/>
          <p:nvPr/>
        </p:nvGrpSpPr>
        <p:grpSpPr>
          <a:xfrm>
            <a:off x="1763688" y="3267008"/>
            <a:ext cx="144016" cy="234000"/>
            <a:chOff x="1763688" y="2592000"/>
            <a:chExt cx="144016" cy="234000"/>
          </a:xfrm>
        </p:grpSpPr>
        <p:cxnSp>
          <p:nvCxnSpPr>
            <p:cNvPr id="85" name="직선 연결선 84"/>
            <p:cNvCxnSpPr/>
            <p:nvPr/>
          </p:nvCxnSpPr>
          <p:spPr>
            <a:xfrm>
              <a:off x="1835696" y="259200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1835696" y="282600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1835696" y="2592000"/>
              <a:ext cx="0" cy="234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1763688" y="270892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/>
          <p:cNvGrpSpPr/>
          <p:nvPr/>
        </p:nvGrpSpPr>
        <p:grpSpPr>
          <a:xfrm>
            <a:off x="1763688" y="4869160"/>
            <a:ext cx="144016" cy="234000"/>
            <a:chOff x="1763688" y="2592000"/>
            <a:chExt cx="144016" cy="234000"/>
          </a:xfrm>
        </p:grpSpPr>
        <p:cxnSp>
          <p:nvCxnSpPr>
            <p:cNvPr id="95" name="직선 연결선 94"/>
            <p:cNvCxnSpPr/>
            <p:nvPr/>
          </p:nvCxnSpPr>
          <p:spPr>
            <a:xfrm>
              <a:off x="1835696" y="259200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1835696" y="282600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1835696" y="2592000"/>
              <a:ext cx="0" cy="234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1763688" y="270892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/>
          <p:cNvGrpSpPr/>
          <p:nvPr/>
        </p:nvGrpSpPr>
        <p:grpSpPr>
          <a:xfrm>
            <a:off x="4572000" y="2581200"/>
            <a:ext cx="144016" cy="234000"/>
            <a:chOff x="1763688" y="2592000"/>
            <a:chExt cx="144016" cy="234000"/>
          </a:xfrm>
        </p:grpSpPr>
        <p:cxnSp>
          <p:nvCxnSpPr>
            <p:cNvPr id="105" name="직선 연결선 104"/>
            <p:cNvCxnSpPr/>
            <p:nvPr/>
          </p:nvCxnSpPr>
          <p:spPr>
            <a:xfrm>
              <a:off x="1835696" y="259200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1835696" y="282600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1835696" y="2592000"/>
              <a:ext cx="0" cy="234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1763688" y="270892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그룹 108"/>
          <p:cNvGrpSpPr/>
          <p:nvPr/>
        </p:nvGrpSpPr>
        <p:grpSpPr>
          <a:xfrm>
            <a:off x="4572000" y="3267008"/>
            <a:ext cx="144016" cy="234000"/>
            <a:chOff x="1763688" y="2592000"/>
            <a:chExt cx="144016" cy="234000"/>
          </a:xfrm>
        </p:grpSpPr>
        <p:cxnSp>
          <p:nvCxnSpPr>
            <p:cNvPr id="110" name="직선 연결선 109"/>
            <p:cNvCxnSpPr/>
            <p:nvPr/>
          </p:nvCxnSpPr>
          <p:spPr>
            <a:xfrm>
              <a:off x="1835696" y="259200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1835696" y="282600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1835696" y="2592000"/>
              <a:ext cx="0" cy="234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1763688" y="270892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그룹 113"/>
          <p:cNvGrpSpPr/>
          <p:nvPr/>
        </p:nvGrpSpPr>
        <p:grpSpPr>
          <a:xfrm>
            <a:off x="4572000" y="3967200"/>
            <a:ext cx="144016" cy="234000"/>
            <a:chOff x="1763688" y="2592000"/>
            <a:chExt cx="144016" cy="234000"/>
          </a:xfrm>
        </p:grpSpPr>
        <p:cxnSp>
          <p:nvCxnSpPr>
            <p:cNvPr id="115" name="직선 연결선 114"/>
            <p:cNvCxnSpPr/>
            <p:nvPr/>
          </p:nvCxnSpPr>
          <p:spPr>
            <a:xfrm>
              <a:off x="1835696" y="259200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1835696" y="282600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1835696" y="2592000"/>
              <a:ext cx="0" cy="234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>
              <a:off x="1763688" y="270892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/>
          <p:cNvGrpSpPr/>
          <p:nvPr/>
        </p:nvGrpSpPr>
        <p:grpSpPr>
          <a:xfrm>
            <a:off x="4572000" y="4653136"/>
            <a:ext cx="144016" cy="234000"/>
            <a:chOff x="1763688" y="2592000"/>
            <a:chExt cx="144016" cy="234000"/>
          </a:xfrm>
        </p:grpSpPr>
        <p:cxnSp>
          <p:nvCxnSpPr>
            <p:cNvPr id="120" name="직선 연결선 119"/>
            <p:cNvCxnSpPr/>
            <p:nvPr/>
          </p:nvCxnSpPr>
          <p:spPr>
            <a:xfrm>
              <a:off x="1835696" y="259200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1835696" y="282600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>
              <a:off x="1835696" y="2592000"/>
              <a:ext cx="0" cy="234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1763688" y="270892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그룹 123"/>
          <p:cNvGrpSpPr/>
          <p:nvPr/>
        </p:nvGrpSpPr>
        <p:grpSpPr>
          <a:xfrm>
            <a:off x="4572000" y="5335200"/>
            <a:ext cx="144016" cy="234000"/>
            <a:chOff x="1763688" y="2592000"/>
            <a:chExt cx="144016" cy="234000"/>
          </a:xfrm>
        </p:grpSpPr>
        <p:cxnSp>
          <p:nvCxnSpPr>
            <p:cNvPr id="125" name="직선 연결선 124"/>
            <p:cNvCxnSpPr/>
            <p:nvPr/>
          </p:nvCxnSpPr>
          <p:spPr>
            <a:xfrm>
              <a:off x="1835696" y="259200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/>
            <p:cNvCxnSpPr/>
            <p:nvPr/>
          </p:nvCxnSpPr>
          <p:spPr>
            <a:xfrm>
              <a:off x="1835696" y="282600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>
              <a:off x="1835696" y="2592000"/>
              <a:ext cx="0" cy="234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>
              <a:off x="1763688" y="270892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그룹 129"/>
          <p:cNvGrpSpPr/>
          <p:nvPr/>
        </p:nvGrpSpPr>
        <p:grpSpPr>
          <a:xfrm>
            <a:off x="1763688" y="3987088"/>
            <a:ext cx="144320" cy="450024"/>
            <a:chOff x="1763688" y="3987088"/>
            <a:chExt cx="144320" cy="450024"/>
          </a:xfrm>
        </p:grpSpPr>
        <p:cxnSp>
          <p:nvCxnSpPr>
            <p:cNvPr id="90" name="직선 연결선 89"/>
            <p:cNvCxnSpPr/>
            <p:nvPr/>
          </p:nvCxnSpPr>
          <p:spPr>
            <a:xfrm>
              <a:off x="1835696" y="3987088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1835696" y="4221088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1835696" y="3987088"/>
              <a:ext cx="0" cy="450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1763688" y="4221088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/>
            <p:cNvCxnSpPr/>
            <p:nvPr/>
          </p:nvCxnSpPr>
          <p:spPr>
            <a:xfrm>
              <a:off x="1836000" y="4437112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그룹 130"/>
          <p:cNvGrpSpPr/>
          <p:nvPr/>
        </p:nvGrpSpPr>
        <p:grpSpPr>
          <a:xfrm>
            <a:off x="7596336" y="2564904"/>
            <a:ext cx="144320" cy="450024"/>
            <a:chOff x="1763688" y="3987088"/>
            <a:chExt cx="144320" cy="450024"/>
          </a:xfrm>
        </p:grpSpPr>
        <p:cxnSp>
          <p:nvCxnSpPr>
            <p:cNvPr id="132" name="직선 연결선 131"/>
            <p:cNvCxnSpPr/>
            <p:nvPr/>
          </p:nvCxnSpPr>
          <p:spPr>
            <a:xfrm>
              <a:off x="1835696" y="3987088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/>
            <p:cNvCxnSpPr/>
            <p:nvPr/>
          </p:nvCxnSpPr>
          <p:spPr>
            <a:xfrm>
              <a:off x="1835696" y="4221088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>
              <a:off x="1835696" y="3987088"/>
              <a:ext cx="0" cy="450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>
              <a:off x="1763688" y="3987088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>
              <a:off x="1836000" y="4437112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/>
          <p:cNvGrpSpPr/>
          <p:nvPr/>
        </p:nvGrpSpPr>
        <p:grpSpPr>
          <a:xfrm>
            <a:off x="7596336" y="3483032"/>
            <a:ext cx="144016" cy="234000"/>
            <a:chOff x="1763688" y="2592000"/>
            <a:chExt cx="144016" cy="234000"/>
          </a:xfrm>
        </p:grpSpPr>
        <p:cxnSp>
          <p:nvCxnSpPr>
            <p:cNvPr id="138" name="직선 연결선 137"/>
            <p:cNvCxnSpPr/>
            <p:nvPr/>
          </p:nvCxnSpPr>
          <p:spPr>
            <a:xfrm>
              <a:off x="1835696" y="259200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/>
            <p:cNvCxnSpPr/>
            <p:nvPr/>
          </p:nvCxnSpPr>
          <p:spPr>
            <a:xfrm>
              <a:off x="1835696" y="282600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/>
            <p:cNvCxnSpPr/>
            <p:nvPr/>
          </p:nvCxnSpPr>
          <p:spPr>
            <a:xfrm>
              <a:off x="1835696" y="2592000"/>
              <a:ext cx="0" cy="234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/>
            <p:cNvCxnSpPr/>
            <p:nvPr/>
          </p:nvCxnSpPr>
          <p:spPr>
            <a:xfrm>
              <a:off x="1763688" y="270892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그룹 141"/>
          <p:cNvGrpSpPr/>
          <p:nvPr/>
        </p:nvGrpSpPr>
        <p:grpSpPr>
          <a:xfrm>
            <a:off x="7596336" y="4183200"/>
            <a:ext cx="144016" cy="234000"/>
            <a:chOff x="1763688" y="2592000"/>
            <a:chExt cx="144016" cy="234000"/>
          </a:xfrm>
        </p:grpSpPr>
        <p:cxnSp>
          <p:nvCxnSpPr>
            <p:cNvPr id="143" name="직선 연결선 142"/>
            <p:cNvCxnSpPr/>
            <p:nvPr/>
          </p:nvCxnSpPr>
          <p:spPr>
            <a:xfrm>
              <a:off x="1835696" y="259200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/>
            <p:cNvCxnSpPr/>
            <p:nvPr/>
          </p:nvCxnSpPr>
          <p:spPr>
            <a:xfrm>
              <a:off x="1835696" y="282600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1835696" y="2592000"/>
              <a:ext cx="0" cy="234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/>
            <p:cNvCxnSpPr/>
            <p:nvPr/>
          </p:nvCxnSpPr>
          <p:spPr>
            <a:xfrm>
              <a:off x="1763688" y="270892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그룹 146"/>
          <p:cNvGrpSpPr/>
          <p:nvPr/>
        </p:nvGrpSpPr>
        <p:grpSpPr>
          <a:xfrm>
            <a:off x="7596336" y="4851184"/>
            <a:ext cx="144016" cy="234000"/>
            <a:chOff x="1763688" y="2592000"/>
            <a:chExt cx="144016" cy="234000"/>
          </a:xfrm>
        </p:grpSpPr>
        <p:cxnSp>
          <p:nvCxnSpPr>
            <p:cNvPr id="148" name="직선 연결선 147"/>
            <p:cNvCxnSpPr/>
            <p:nvPr/>
          </p:nvCxnSpPr>
          <p:spPr>
            <a:xfrm>
              <a:off x="1835696" y="259200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1835696" y="282600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>
              <a:off x="1835696" y="2592000"/>
              <a:ext cx="0" cy="234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>
              <a:off x="1763688" y="2708920"/>
              <a:ext cx="72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직사각형 155"/>
          <p:cNvSpPr/>
          <p:nvPr/>
        </p:nvSpPr>
        <p:spPr>
          <a:xfrm>
            <a:off x="6156176" y="5475699"/>
            <a:ext cx="1368152" cy="3388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5" name="그림 154" descr="참고자료.png">
            <a:hlinkClick r:id="rId29" action="ppaction://hlinksldjump"/>
          </p:cNvPr>
          <p:cNvPicPr>
            <a:picLocks noChangeAspect="1"/>
          </p:cNvPicPr>
          <p:nvPr/>
        </p:nvPicPr>
        <p:blipFill>
          <a:blip r:embed="rId30" cstate="print"/>
          <a:srcRect l="-18801" r="-22865" b="-15950"/>
          <a:stretch>
            <a:fillRect/>
          </a:stretch>
        </p:blipFill>
        <p:spPr>
          <a:xfrm>
            <a:off x="6228184" y="5445224"/>
            <a:ext cx="1224136" cy="360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648000"/>
            <a:ext cx="252028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탐색 이벤트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801" y="1209600"/>
            <a:ext cx="801764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이벤트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버프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카드 보유 시 해당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버프가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적용되어 탑 진행에 유리함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탑을 진행하면서 아이템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할로윈쿠키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획득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획득한 아이템으로 카드 교환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특정 층에서 보스 등장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보스를 퇴치하면 해당 보스의 카드 습득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이벤트 중간과 종료 시 아이템 획득 개수를 랭킹으로 집계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상반기와 하반기로 보상기간이 나뉘어 기간별로 유저의 달성 욕구 극대화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꾸준히 진행만 해도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성 이상의 카드들을 습득할 수 있는 등 보상 피드백이 확실하여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라이트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유저의 참여율이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높았고 좀 더 많은 보상을 받기 위해 자연스럽게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인앱을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사용하게 되었음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6658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아야카시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음양록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1" name="직사각형 10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2" name="그림 11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14" name="그림 13" descr="비정기보조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18" name="그림 17" descr="비정기메인_활성화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4000" y="72000"/>
            <a:ext cx="1590925" cy="292584"/>
          </a:xfrm>
          <a:prstGeom prst="rect">
            <a:avLst/>
          </a:prstGeom>
        </p:spPr>
      </p:pic>
      <p:pic>
        <p:nvPicPr>
          <p:cNvPr id="19" name="그림 18" descr="정기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17" name="그림 16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pic>
        <p:nvPicPr>
          <p:cNvPr id="27" name="그림 26" descr="6할로윈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04248" y="4221088"/>
            <a:ext cx="2070318" cy="2062800"/>
          </a:xfrm>
          <a:prstGeom prst="rect">
            <a:avLst/>
          </a:prstGeom>
          <a:effectLst/>
        </p:spPr>
      </p:pic>
      <p:sp>
        <p:nvSpPr>
          <p:cNvPr id="20" name="TextBox 19"/>
          <p:cNvSpPr txBox="1"/>
          <p:nvPr/>
        </p:nvSpPr>
        <p:spPr>
          <a:xfrm>
            <a:off x="6804248" y="6309320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할로윈타워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이벤트 배너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11560" y="4221088"/>
            <a:ext cx="6069382" cy="2068832"/>
            <a:chOff x="1166914" y="4437112"/>
            <a:chExt cx="6069382" cy="2068832"/>
          </a:xfrm>
        </p:grpSpPr>
        <p:pic>
          <p:nvPicPr>
            <p:cNvPr id="98306" name="Picture 2"/>
            <p:cNvPicPr>
              <a:picLocks noChangeAspect="1" noChangeArrowheads="1"/>
            </p:cNvPicPr>
            <p:nvPr/>
          </p:nvPicPr>
          <p:blipFill>
            <a:blip r:embed="rId12" cstate="print"/>
            <a:srcRect b="185"/>
            <a:stretch>
              <a:fillRect/>
            </a:stretch>
          </p:blipFill>
          <p:spPr bwMode="auto">
            <a:xfrm>
              <a:off x="1166914" y="4445096"/>
              <a:ext cx="1994055" cy="2060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307" name="Picture 3"/>
            <p:cNvPicPr>
              <a:picLocks noChangeAspect="1" noChangeArrowheads="1"/>
            </p:cNvPicPr>
            <p:nvPr/>
          </p:nvPicPr>
          <p:blipFill>
            <a:blip r:embed="rId13" cstate="print"/>
            <a:srcRect b="3487"/>
            <a:stretch>
              <a:fillRect/>
            </a:stretch>
          </p:blipFill>
          <p:spPr bwMode="auto">
            <a:xfrm>
              <a:off x="3203848" y="4445096"/>
              <a:ext cx="1994055" cy="2060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308" name="Picture 4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229778" y="4437112"/>
              <a:ext cx="2006518" cy="2068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TextBox 22"/>
          <p:cNvSpPr txBox="1"/>
          <p:nvPr/>
        </p:nvSpPr>
        <p:spPr>
          <a:xfrm>
            <a:off x="2123728" y="6309320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특정 층에서 발생하는 보스 이벤트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648000"/>
            <a:ext cx="252028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탐색 이벤트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6800" y="1209600"/>
            <a:ext cx="8130707" cy="3590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이벤트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맵을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탐색하면서 의상과 특수 아이템을 모아 보너스 획득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기본적으로 탐색만 진행되는 이벤트로서 회복 드링크 재화만 소모됨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획득 포인트의 양에 따라 최상위 유저에게는 특별 보상을 지급함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AI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아이돌이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배틀을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걸어오는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서바이벌과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연애시뮬레이션 방식으로 이벤트 회화가 발생하는 프로듀스 등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파생되는 이벤트가 다양함 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처음에는 최상위 극소수에게만 보상이 주어졌으나 유저의 참가를 늘리기 위해 보상의 폭을 지속해서 늘림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단조로울 수 있는 탐색 이벤트를 다양하게 재활용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응용하여 진행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2500"/>
              </a:lnSpc>
            </a:pPr>
            <a:endParaRPr lang="ko-KR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2500"/>
              </a:lnSpc>
              <a:buFontTx/>
              <a:buChar char="-"/>
            </a:pPr>
            <a:endParaRPr lang="ko-KR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6658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아이돌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 마스터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0354" name="Picture 2" descr="http://postfiles14.naver.net/20121230_77/acecombat5_13568623677317zqVX_JPEG/12h008305.jpg?type=w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4871185"/>
            <a:ext cx="3888432" cy="1294119"/>
          </a:xfrm>
          <a:prstGeom prst="rect">
            <a:avLst/>
          </a:prstGeom>
          <a:noFill/>
        </p:spPr>
      </p:pic>
      <p:pic>
        <p:nvPicPr>
          <p:cNvPr id="18" name="그림 17" descr="표정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4088" y="4077138"/>
            <a:ext cx="1581458" cy="2095433"/>
          </a:xfrm>
          <a:prstGeom prst="rect">
            <a:avLst/>
          </a:prstGeom>
        </p:spPr>
      </p:pic>
      <p:pic>
        <p:nvPicPr>
          <p:cNvPr id="19" name="그림 18" descr="표정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04789" y="4077072"/>
            <a:ext cx="1568949" cy="209520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2" name="직사각형 11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3" name="그림 12" descr="logowhith.png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17" name="그림 16" descr="비정기보조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21" name="그림 20" descr="비정기메인_활성화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64000" y="72000"/>
            <a:ext cx="1590925" cy="292584"/>
          </a:xfrm>
          <a:prstGeom prst="rect">
            <a:avLst/>
          </a:prstGeom>
        </p:spPr>
      </p:pic>
      <p:pic>
        <p:nvPicPr>
          <p:cNvPr id="22" name="그림 21" descr="정기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0" name="그림 19" descr="홈버튼.png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364088" y="6248345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진행상태에 따른 </a:t>
            </a:r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케릭터의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표정 변화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31640" y="6237312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이벤트 배너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6800" y="1209600"/>
            <a:ext cx="7200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개요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특정 시간 내에만 참여 가능한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맵이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오픈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800" y="2989167"/>
            <a:ext cx="784887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상세 설명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이벤트 동안 특정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맵이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오픈되고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기간 종료 시 사라짐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시사점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기간 한정 이벤트 아이템은 이벤트 종료 시 얻을 수 없으므로 유저의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리텐션과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매출에 많은 도움이 됨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648000"/>
            <a:ext cx="252028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한정 기간 </a:t>
            </a: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컨텐츠</a:t>
            </a:r>
            <a:endParaRPr kumimoji="0" lang="ko-KR" alt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2599200" y="692696"/>
            <a:ext cx="360040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" name="그룹 29"/>
          <p:cNvGrpSpPr/>
          <p:nvPr/>
        </p:nvGrpSpPr>
        <p:grpSpPr>
          <a:xfrm>
            <a:off x="971600" y="2209056"/>
            <a:ext cx="5328592" cy="648072"/>
            <a:chOff x="971600" y="2368625"/>
            <a:chExt cx="5328592" cy="648072"/>
          </a:xfrm>
        </p:grpSpPr>
        <p:sp>
          <p:nvSpPr>
            <p:cNvPr id="8" name="직사각형 7"/>
            <p:cNvSpPr/>
            <p:nvPr/>
          </p:nvSpPr>
          <p:spPr>
            <a:xfrm>
              <a:off x="971600" y="2368625"/>
              <a:ext cx="1584176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이벤트 </a:t>
              </a:r>
              <a:r>
                <a:rPr lang="ko-KR" altLang="en-US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맵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오픈 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843808" y="2368625"/>
              <a:ext cx="1584176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이벤트 참여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716016" y="2368625"/>
              <a:ext cx="1584176" cy="64807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이벤트 종료</a:t>
              </a:r>
              <a:endPara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아이템 획득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1" name="직선 화살표 연결선 10"/>
            <p:cNvCxnSpPr>
              <a:stCxn id="8" idx="3"/>
              <a:endCxn id="9" idx="1"/>
            </p:cNvCxnSpPr>
            <p:nvPr/>
          </p:nvCxnSpPr>
          <p:spPr>
            <a:xfrm>
              <a:off x="2555776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9" idx="3"/>
            </p:cNvCxnSpPr>
            <p:nvPr/>
          </p:nvCxnSpPr>
          <p:spPr>
            <a:xfrm>
              <a:off x="4427984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4" name="직사각형 13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8" name="그림 17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20" name="그림 19" descr="비정기보조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22" name="그림 21" descr="비정기메인_활성화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4000" y="72000"/>
            <a:ext cx="1590925" cy="292584"/>
          </a:xfrm>
          <a:prstGeom prst="rect">
            <a:avLst/>
          </a:prstGeom>
        </p:spPr>
      </p:pic>
      <p:pic>
        <p:nvPicPr>
          <p:cNvPr id="23" name="그림 22" descr="정기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1" name="그림 20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스마트피쉬_수정.jpg"/>
          <p:cNvPicPr>
            <a:picLocks noChangeAspect="1"/>
          </p:cNvPicPr>
          <p:nvPr/>
        </p:nvPicPr>
        <p:blipFill>
          <a:blip r:embed="rId2" cstate="print"/>
          <a:srcRect l="56498" t="24194" r="2815" b="6247"/>
          <a:stretch>
            <a:fillRect/>
          </a:stretch>
        </p:blipFill>
        <p:spPr>
          <a:xfrm rot="21237523">
            <a:off x="7087806" y="3725741"/>
            <a:ext cx="1606091" cy="1368152"/>
          </a:xfrm>
          <a:prstGeom prst="rect">
            <a:avLst/>
          </a:prstGeom>
        </p:spPr>
      </p:pic>
      <p:sp>
        <p:nvSpPr>
          <p:cNvPr id="15" name="평행 사변형 14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648000"/>
            <a:ext cx="252028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한정 기간 </a:t>
            </a: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컨텐츠</a:t>
            </a:r>
            <a:endParaRPr kumimoji="0" lang="ko-KR" alt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800" y="1209600"/>
            <a:ext cx="80896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15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레벨 이상의 유저가 이벤트 기간의 특정시간에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오픈되는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대회에 참가하여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대회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맵은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1~2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시간 정도로 오픈 기간이 짧음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잡은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스마트피쉬의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크기를 비교하여 최상위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명의 유저에게 보상을 지급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특정 계층의 유저를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타겟팅하는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이벤트보다 전체 유저 대상 이벤트가 더 많은 관심과 참여가 이루어지고 호의적임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대회 시간이 지정되어있기 때문에 직장인들을 배려한 적절한 시간 배치가 요구됨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6658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피쉬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 아일랜드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그림 8" descr="008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293096"/>
            <a:ext cx="345757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그룹 11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3" name="직사각형 12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4" name="그림 13" descr="logowhith.png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18" name="그림 17" descr="비정기보조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20" name="그림 19" descr="비정기메인_활성화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64000" y="72000"/>
            <a:ext cx="1590925" cy="292584"/>
          </a:xfrm>
          <a:prstGeom prst="rect">
            <a:avLst/>
          </a:prstGeom>
        </p:spPr>
      </p:pic>
      <p:pic>
        <p:nvPicPr>
          <p:cNvPr id="21" name="그림 20" descr="정기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19" name="그림 18" descr="홈버튼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pic>
        <p:nvPicPr>
          <p:cNvPr id="17" name="그림 16" descr="스마트피쉬_수정.jpg"/>
          <p:cNvPicPr>
            <a:picLocks noChangeAspect="1"/>
          </p:cNvPicPr>
          <p:nvPr/>
        </p:nvPicPr>
        <p:blipFill>
          <a:blip r:embed="rId2" cstate="print"/>
          <a:srcRect t="12097" r="45751"/>
          <a:stretch>
            <a:fillRect/>
          </a:stretch>
        </p:blipFill>
        <p:spPr>
          <a:xfrm>
            <a:off x="4572000" y="4005064"/>
            <a:ext cx="2592288" cy="209296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87624" y="5661248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왕대박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낚시대회 이벤트 배너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72200" y="5661248"/>
            <a:ext cx="1800200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스마트 </a:t>
            </a:r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피쉬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3607493"/>
            <a:ext cx="3851920" cy="325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평행 사변형 14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648000"/>
            <a:ext cx="252028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한정 기간 </a:t>
            </a: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컨텐츠</a:t>
            </a:r>
            <a:endParaRPr kumimoji="0" lang="ko-KR" alt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800" y="1209600"/>
            <a:ext cx="787363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기념일이나 월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 비정기적으로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스페셜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던전이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오픈되어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구하기 어려운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몬스터가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드랍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특정 시즌에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회만 진행 가능한 강화용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몬스터가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드랍되는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시즌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던전과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월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일간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랜덤하게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최상급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몬스터가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드랍되는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강림던전으로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구성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던전을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클리어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시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100%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해당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몬스터를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획득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평소에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인앱으로만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얻거나 획득할 수 없는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몬스터를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얻을 수 있어 유저의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리텐션과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매출에 많은 도움이 됨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6658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퍼즐앤드래곤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7282" name="Picture 2" descr="Image Hosted by ImageShack.u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4365104"/>
            <a:ext cx="2304256" cy="1751235"/>
          </a:xfrm>
          <a:prstGeom prst="rect">
            <a:avLst/>
          </a:prstGeom>
          <a:noFill/>
        </p:spPr>
      </p:pic>
      <p:grpSp>
        <p:nvGrpSpPr>
          <p:cNvPr id="10" name="그룹 9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1" name="직사각형 10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2" name="그림 11" descr="logowhith.png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14" name="그림 13" descr="비정기보조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18" name="그림 17" descr="비정기메인_활성화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64000" y="72000"/>
            <a:ext cx="1590925" cy="292584"/>
          </a:xfrm>
          <a:prstGeom prst="rect">
            <a:avLst/>
          </a:prstGeom>
        </p:spPr>
      </p:pic>
      <p:pic>
        <p:nvPicPr>
          <p:cNvPr id="19" name="그림 18" descr="정기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17" name="그림 16" descr="홈버튼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467544" y="4365104"/>
            <a:ext cx="2143125" cy="1743075"/>
            <a:chOff x="467544" y="4293096"/>
            <a:chExt cx="2143125" cy="1743075"/>
          </a:xfrm>
        </p:grpSpPr>
        <p:pic>
          <p:nvPicPr>
            <p:cNvPr id="97287" name="Picture 7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67544" y="4293096"/>
              <a:ext cx="2143125" cy="1743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539552" y="5661248"/>
              <a:ext cx="1944216" cy="306701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71600" y="6165304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강림던전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목록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83768" y="6165304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여신강림 </a:t>
            </a:r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던전에서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획득 할 수 있는 </a:t>
            </a:r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발키리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43868" y="1556792"/>
            <a:ext cx="480825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비정기</a:t>
            </a:r>
            <a:r>
              <a:rPr lang="ko-KR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서브 이벤트</a:t>
            </a:r>
            <a:endParaRPr lang="en-US" altLang="ko-KR" sz="3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584" y="2403758"/>
            <a:ext cx="511256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메인 이벤트를 보조하는 역할로 주로 진행되며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비정기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메인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이벤트와 동시에 진행될 때가 많음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할인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확률 증가 등 기존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컨텐츠를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활용하는 이벤트 방식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228184" y="0"/>
            <a:ext cx="2915816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969924" y="2427534"/>
            <a:ext cx="1210588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>
                    <a:lumMod val="85000"/>
                  </a:schemeClr>
                </a:solidFill>
              </a:rPr>
              <a:t>퍼즐앤드래곤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>
                    <a:lumMod val="85000"/>
                  </a:schemeClr>
                </a:solidFill>
              </a:rPr>
              <a:t>윈드러너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</a:rPr>
              <a:t>밀리언아서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>
                    <a:lumMod val="85000"/>
                  </a:schemeClr>
                </a:solidFill>
              </a:rPr>
              <a:t>퍼즐앤드래곤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</a:rPr>
              <a:t>밀리언아서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>
                    <a:lumMod val="85000"/>
                  </a:schemeClr>
                </a:solidFill>
              </a:rPr>
              <a:t>피쉬아일랜드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>
                    <a:lumMod val="85000"/>
                  </a:schemeClr>
                </a:solidFill>
              </a:rPr>
              <a:t>갓워즈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</a:rPr>
              <a:t>밀리언아서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>
                    <a:lumMod val="85000"/>
                  </a:schemeClr>
                </a:solidFill>
              </a:rPr>
              <a:t>레전드오브몬스터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72200" y="2492896"/>
            <a:ext cx="1584176" cy="3960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72200" y="3465004"/>
            <a:ext cx="1584176" cy="3960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372200" y="4365104"/>
            <a:ext cx="1584176" cy="3960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72200" y="5301208"/>
            <a:ext cx="1584176" cy="3960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수치변경이벤트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44208" y="2512800"/>
            <a:ext cx="1429863" cy="283434"/>
          </a:xfrm>
          <a:prstGeom prst="rect">
            <a:avLst/>
          </a:prstGeom>
        </p:spPr>
      </p:pic>
      <p:pic>
        <p:nvPicPr>
          <p:cNvPr id="11" name="그림 10" descr="과금 이벤트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0232" y="5313600"/>
            <a:ext cx="1053360" cy="283433"/>
          </a:xfrm>
          <a:prstGeom prst="rect">
            <a:avLst/>
          </a:prstGeom>
        </p:spPr>
      </p:pic>
      <p:pic>
        <p:nvPicPr>
          <p:cNvPr id="14" name="그림 13" descr="커뮤니티 이벤트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98000" y="4413600"/>
            <a:ext cx="1370637" cy="283433"/>
          </a:xfrm>
          <a:prstGeom prst="rect">
            <a:avLst/>
          </a:prstGeom>
        </p:spPr>
      </p:pic>
      <p:pic>
        <p:nvPicPr>
          <p:cNvPr id="15" name="그림 14" descr="콜라보 이벤트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73600" y="3492000"/>
            <a:ext cx="1214113" cy="2834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9"/>
          <p:cNvGrpSpPr/>
          <p:nvPr/>
        </p:nvGrpSpPr>
        <p:grpSpPr>
          <a:xfrm>
            <a:off x="649660" y="1954932"/>
            <a:ext cx="3744416" cy="648072"/>
            <a:chOff x="971600" y="2368625"/>
            <a:chExt cx="3744416" cy="648072"/>
          </a:xfrm>
        </p:grpSpPr>
        <p:sp>
          <p:nvSpPr>
            <p:cNvPr id="48" name="직사각형 47"/>
            <p:cNvSpPr/>
            <p:nvPr/>
          </p:nvSpPr>
          <p:spPr>
            <a:xfrm>
              <a:off x="971600" y="2368625"/>
              <a:ext cx="1584176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게임 출시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843808" y="2368625"/>
              <a:ext cx="1584176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관련된 </a:t>
              </a:r>
              <a:r>
                <a:rPr lang="ko-KR" altLang="en-US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컨텐츠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수치 변경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4" name="직선 화살표 연결선 53"/>
            <p:cNvCxnSpPr>
              <a:stCxn id="48" idx="3"/>
              <a:endCxn id="50" idx="1"/>
            </p:cNvCxnSpPr>
            <p:nvPr/>
          </p:nvCxnSpPr>
          <p:spPr>
            <a:xfrm>
              <a:off x="2555776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50" idx="3"/>
            </p:cNvCxnSpPr>
            <p:nvPr/>
          </p:nvCxnSpPr>
          <p:spPr>
            <a:xfrm>
              <a:off x="4427984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평행 사변형 40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2" name="TextBox 41"/>
          <p:cNvSpPr txBox="1"/>
          <p:nvPr/>
        </p:nvSpPr>
        <p:spPr>
          <a:xfrm>
            <a:off x="0" y="692696"/>
            <a:ext cx="248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수치변경 이벤트</a:t>
            </a:r>
            <a:endParaRPr lang="ko-KR" altLang="en-US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86800" y="1209600"/>
            <a:ext cx="863074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개요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컨텐츠의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가격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등장확률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능력치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등의 수치를 조절하여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소모하도록 유도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6800" y="2883793"/>
            <a:ext cx="75151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상세 설명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드랍률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출현율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등의 확률 조정으로 유저의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사용을 유도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랜덤하게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아이템 가격을 할인하여 유저의 아이템 구매 유도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이벤트 기간에 연관된 카드의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능력치를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배수로 증가하여 주목도 상승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시사점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수치 변경은 유저의 구매 욕구 및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사용에 아주 큰 영향을 미침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밸런스에 큰 영향을 미치는 부분으로 조심스러운 접근이 필요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: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밸런스에 관련된 수치 조정 시 기간 종료 후 원래의 수치로 돌아가야 함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9"/>
          <p:cNvGrpSpPr/>
          <p:nvPr/>
        </p:nvGrpSpPr>
        <p:grpSpPr>
          <a:xfrm>
            <a:off x="657275" y="1951881"/>
            <a:ext cx="3744416" cy="648072"/>
            <a:chOff x="971600" y="2368625"/>
            <a:chExt cx="3744416" cy="648072"/>
          </a:xfrm>
        </p:grpSpPr>
        <p:sp>
          <p:nvSpPr>
            <p:cNvPr id="45" name="직사각형 44"/>
            <p:cNvSpPr/>
            <p:nvPr/>
          </p:nvSpPr>
          <p:spPr>
            <a:xfrm>
              <a:off x="971600" y="2368625"/>
              <a:ext cx="1584176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업데이트 진행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3" name="직선 화살표 연결선 52"/>
            <p:cNvCxnSpPr>
              <a:stCxn id="45" idx="3"/>
            </p:cNvCxnSpPr>
            <p:nvPr/>
          </p:nvCxnSpPr>
          <p:spPr>
            <a:xfrm>
              <a:off x="2555776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/>
            <p:nvPr/>
          </p:nvCxnSpPr>
          <p:spPr>
            <a:xfrm>
              <a:off x="4427984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직사각형 28"/>
          <p:cNvSpPr/>
          <p:nvPr/>
        </p:nvSpPr>
        <p:spPr>
          <a:xfrm>
            <a:off x="4418459" y="1945407"/>
            <a:ext cx="1584176" cy="648072"/>
          </a:xfrm>
          <a:prstGeom prst="rect">
            <a:avLst/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유저가 관련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컨텐츠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진행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2602800" y="692696"/>
            <a:ext cx="360040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26" name="직사각형 25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8" name="그림 27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35" name="그림 34" descr="비정기메인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44" name="그림 43" descr="비정기보조_활성화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rcRect r="21941" b="15300"/>
          <a:stretch>
            <a:fillRect/>
          </a:stretch>
        </p:blipFill>
        <p:spPr>
          <a:xfrm>
            <a:off x="6876000" y="90000"/>
            <a:ext cx="1584432" cy="242656"/>
          </a:xfrm>
          <a:prstGeom prst="rect">
            <a:avLst/>
          </a:prstGeom>
        </p:spPr>
      </p:pic>
      <p:pic>
        <p:nvPicPr>
          <p:cNvPr id="46" name="그림 45" descr="정기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7" name="그림 26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평행 사변형 23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평행 사변형 27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692696"/>
            <a:ext cx="248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수치변경 이벤트</a:t>
            </a:r>
            <a:endParaRPr lang="ko-KR" alt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786658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퍼즐 앤 </a:t>
            </a: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드래곤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6800" y="1209600"/>
            <a:ext cx="813690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레어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몬스터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등장 및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드랍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확률 증가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스킬 업그레이드 확률 증가 등 주로 확률을 변경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던전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등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진행해야 해당 이벤트의 효과를 얻을 수 있음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재화 소비보다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자체를 즐기도록 하여 유저의 불만이 적음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일부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컨텐츠의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확률 증가 시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100%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확정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드랍이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되도록 하여 유저의 참여율을 높임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971600" y="3933056"/>
            <a:ext cx="3087343" cy="2016224"/>
            <a:chOff x="683568" y="3789040"/>
            <a:chExt cx="3528392" cy="2304256"/>
          </a:xfrm>
        </p:grpSpPr>
        <p:pic>
          <p:nvPicPr>
            <p:cNvPr id="13" name="그림 12" descr="IMG_0986.png"/>
            <p:cNvPicPr>
              <a:picLocks noChangeAspect="1"/>
            </p:cNvPicPr>
            <p:nvPr/>
          </p:nvPicPr>
          <p:blipFill>
            <a:blip r:embed="rId2" cstate="print"/>
            <a:srcRect l="3792" t="36653" r="3311" b="50708"/>
            <a:stretch>
              <a:fillRect/>
            </a:stretch>
          </p:blipFill>
          <p:spPr>
            <a:xfrm>
              <a:off x="683568" y="5373216"/>
              <a:ext cx="3528392" cy="720080"/>
            </a:xfrm>
            <a:prstGeom prst="rect">
              <a:avLst/>
            </a:prstGeom>
          </p:spPr>
        </p:pic>
        <p:pic>
          <p:nvPicPr>
            <p:cNvPr id="14" name="그림 13" descr="IMG_0987.png"/>
            <p:cNvPicPr>
              <a:picLocks noChangeAspect="1"/>
            </p:cNvPicPr>
            <p:nvPr/>
          </p:nvPicPr>
          <p:blipFill>
            <a:blip r:embed="rId3" cstate="print"/>
            <a:srcRect l="3634" t="40972" r="3469" b="46389"/>
            <a:stretch>
              <a:fillRect/>
            </a:stretch>
          </p:blipFill>
          <p:spPr>
            <a:xfrm>
              <a:off x="683568" y="4581128"/>
              <a:ext cx="3528392" cy="720080"/>
            </a:xfrm>
            <a:prstGeom prst="rect">
              <a:avLst/>
            </a:prstGeom>
          </p:spPr>
        </p:pic>
        <p:pic>
          <p:nvPicPr>
            <p:cNvPr id="15" name="그림 14" descr="IMG_0988.png"/>
            <p:cNvPicPr>
              <a:picLocks noChangeAspect="1"/>
            </p:cNvPicPr>
            <p:nvPr/>
          </p:nvPicPr>
          <p:blipFill>
            <a:blip r:embed="rId4" cstate="print"/>
            <a:srcRect l="3477" t="47186" r="3626" b="40175"/>
            <a:stretch>
              <a:fillRect/>
            </a:stretch>
          </p:blipFill>
          <p:spPr>
            <a:xfrm>
              <a:off x="683568" y="3789040"/>
              <a:ext cx="3528392" cy="720080"/>
            </a:xfrm>
            <a:prstGeom prst="rect">
              <a:avLst/>
            </a:prstGeom>
          </p:spPr>
        </p:pic>
      </p:grpSp>
      <p:pic>
        <p:nvPicPr>
          <p:cNvPr id="118786" name="Picture 2" descr="ohmygod_image.jpg"/>
          <p:cNvPicPr>
            <a:picLocks noChangeAspect="1" noChangeArrowheads="1"/>
          </p:cNvPicPr>
          <p:nvPr/>
        </p:nvPicPr>
        <p:blipFill>
          <a:blip r:embed="rId5" cstate="print"/>
          <a:srcRect l="2362" t="13380" r="1958" b="9683"/>
          <a:stretch>
            <a:fillRect/>
          </a:stretch>
        </p:blipFill>
        <p:spPr bwMode="auto">
          <a:xfrm>
            <a:off x="4427984" y="4869160"/>
            <a:ext cx="3672408" cy="1042782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8" name="직사각형 17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9" name="그림 18" descr="logowhith.png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22" name="그림 21" descr="비정기메인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25" name="그림 24" descr="비정기보조_활성화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rcRect r="21941" b="15300"/>
          <a:stretch>
            <a:fillRect/>
          </a:stretch>
        </p:blipFill>
        <p:spPr>
          <a:xfrm>
            <a:off x="6876000" y="90000"/>
            <a:ext cx="1584432" cy="242656"/>
          </a:xfrm>
          <a:prstGeom prst="rect">
            <a:avLst/>
          </a:prstGeom>
        </p:spPr>
      </p:pic>
      <p:pic>
        <p:nvPicPr>
          <p:cNvPr id="26" name="그림 25" descr="정기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1" name="그림 20" descr="홈버튼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15616" y="6021288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수치가 변경된 </a:t>
            </a:r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던전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72000" y="6021288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가차 확률을 높인 이벤트 </a:t>
            </a:r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</a:rPr>
              <a:t>“</a:t>
            </a:r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오마이갓</a:t>
            </a:r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배너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평행 사변형 23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평행 사변형 27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692696"/>
            <a:ext cx="248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수치변경 이벤트</a:t>
            </a:r>
            <a:endParaRPr lang="ko-KR" alt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850282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윈드러너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6800" y="1209600"/>
            <a:ext cx="993710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업데이트 시 해당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가격을 할인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특정 기간에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랜덤한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아이템 및 루비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인앱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가격을 특별 할인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업데이트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기간 할인하여 주목도 및 매출 상승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게임 진행 중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팝업창으로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그 시간만 할인 가능한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인앱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특별 할인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팝업창을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띄워 구매 유도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6" name="직사각형 15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7" name="그림 16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20" name="그림 19" descr="비정기메인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22" name="그림 21" descr="비정기보조_활성화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rcRect r="21941" b="15300"/>
          <a:stretch>
            <a:fillRect/>
          </a:stretch>
        </p:blipFill>
        <p:spPr>
          <a:xfrm>
            <a:off x="6876000" y="90000"/>
            <a:ext cx="1584432" cy="242656"/>
          </a:xfrm>
          <a:prstGeom prst="rect">
            <a:avLst/>
          </a:prstGeom>
        </p:spPr>
      </p:pic>
      <p:pic>
        <p:nvPicPr>
          <p:cNvPr id="23" name="그림 22" descr="정기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19" name="그림 18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763688" y="3656056"/>
            <a:ext cx="5904656" cy="2653264"/>
            <a:chOff x="1331640" y="3573015"/>
            <a:chExt cx="5904656" cy="2653264"/>
          </a:xfrm>
        </p:grpSpPr>
        <p:pic>
          <p:nvPicPr>
            <p:cNvPr id="117762" name="Picture 2" descr="http://postfiles8.naver.net/20130209_71/jajang97_1360400310208Yya4C_PNG/1360400307802_Screenshot_2013-02-09-16-57-19.png?type=w1"/>
            <p:cNvPicPr>
              <a:picLocks noChangeAspect="1" noChangeArrowheads="1"/>
            </p:cNvPicPr>
            <p:nvPr/>
          </p:nvPicPr>
          <p:blipFill>
            <a:blip r:embed="rId11" cstate="print">
              <a:lum bright="1000" contrast="-1000"/>
            </a:blip>
            <a:srcRect l="29182" t="23836" r="29182" b="20775"/>
            <a:stretch>
              <a:fillRect/>
            </a:stretch>
          </p:blipFill>
          <p:spPr bwMode="auto">
            <a:xfrm>
              <a:off x="4572000" y="4455237"/>
              <a:ext cx="1872208" cy="1400955"/>
            </a:xfrm>
            <a:prstGeom prst="roundRect">
              <a:avLst>
                <a:gd name="adj" fmla="val 655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17766" name="Picture 6" descr="http://cfile233.uf.daum.net/image/243B20395135BC9517B49D"/>
            <p:cNvPicPr>
              <a:picLocks noChangeAspect="1" noChangeArrowheads="1"/>
            </p:cNvPicPr>
            <p:nvPr/>
          </p:nvPicPr>
          <p:blipFill>
            <a:blip r:embed="rId12" cstate="print"/>
            <a:srcRect l="27372" t="6517" r="27008" b="6588"/>
            <a:stretch>
              <a:fillRect/>
            </a:stretch>
          </p:blipFill>
          <p:spPr bwMode="auto">
            <a:xfrm>
              <a:off x="1331640" y="3573015"/>
              <a:ext cx="2016224" cy="2304256"/>
            </a:xfrm>
            <a:prstGeom prst="roundRect">
              <a:avLst>
                <a:gd name="adj" fmla="val 7177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1" name="TextBox 20"/>
            <p:cNvSpPr txBox="1"/>
            <p:nvPr/>
          </p:nvSpPr>
          <p:spPr>
            <a:xfrm>
              <a:off x="1331640" y="5949280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accent6">
                      <a:lumMod val="75000"/>
                    </a:schemeClr>
                  </a:solidFill>
                </a:rPr>
                <a:t>할인 이벤트 안내 팝업</a:t>
              </a:r>
              <a:endParaRPr lang="ko-KR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779912" y="5949280"/>
              <a:ext cx="34563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accent6">
                      <a:lumMod val="75000"/>
                    </a:schemeClr>
                  </a:solidFill>
                </a:rPr>
                <a:t>조건 달성 시 발생하는 </a:t>
              </a:r>
              <a:r>
                <a:rPr lang="ko-KR" altLang="en-US" sz="12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인앱</a:t>
              </a:r>
              <a:r>
                <a:rPr lang="ko-KR" altLang="en-US" sz="1200" b="1" dirty="0" smtClean="0">
                  <a:solidFill>
                    <a:schemeClr val="accent6">
                      <a:lumMod val="75000"/>
                    </a:schemeClr>
                  </a:solidFill>
                </a:rPr>
                <a:t> 유도 팝업 </a:t>
              </a:r>
              <a:endParaRPr lang="ko-KR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평행 사변형 23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평행 사변형 27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692696"/>
            <a:ext cx="248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수치변경 이벤트</a:t>
            </a:r>
            <a:endParaRPr lang="ko-KR" alt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786658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밀리언아서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6800" y="1209600"/>
            <a:ext cx="7873632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이벤트 기간에만 실제 능력보다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 이상 높은 배수 카드가 등장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: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해당 이벤트 종료 시 배수 카드의 능력은 원래대로 복귀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이벤트 기간에 요정 토벌 시 높은 확률로 각성요정이 출현하여 토벌 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레어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카드 획득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기간 한정 배수 이벤트를 통해 밸런스 인플레를 방지하면서도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신규 업데이트 카드를 강하게 어필할 수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있었으며 실제로 많은 매출로 이어짐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초반에는 쉽게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잡을 수 있으나 각성 요정의 레벨이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높아지면서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자연스럽게 카드 획득 밸런스가 조절됨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이벤트가 반복되면 유저의 피로도가 증가하여 효과가 반감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그림 12" descr="2296148_1_135789242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4437112"/>
            <a:ext cx="4320480" cy="14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5" name="직사각형 14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6" name="그림 15" descr="logowhith.png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19" name="그림 18" descr="비정기메인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21" name="그림 20" descr="비정기보조_활성화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/>
          <a:srcRect r="21941" b="15300"/>
          <a:stretch>
            <a:fillRect/>
          </a:stretch>
        </p:blipFill>
        <p:spPr>
          <a:xfrm>
            <a:off x="6876000" y="90000"/>
            <a:ext cx="1584432" cy="242656"/>
          </a:xfrm>
          <a:prstGeom prst="rect">
            <a:avLst/>
          </a:prstGeom>
        </p:spPr>
      </p:pic>
      <p:pic>
        <p:nvPicPr>
          <p:cNvPr id="22" name="그림 21" descr="정기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18" name="그림 17" descr="홈버튼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19872" y="6021288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요정 각성 </a:t>
            </a:r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피버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이벤트 배너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6228184" y="0"/>
            <a:ext cx="2915816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43869" y="1561818"/>
            <a:ext cx="242887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정기이벤트</a:t>
            </a:r>
            <a:endParaRPr lang="en-US" altLang="ko-KR" sz="3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2408784"/>
            <a:ext cx="4896544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일정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기간동안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반복하여 정기적으로 진행되는 이벤트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유저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리텐션을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유지하는 역할을 주로 수행하게 되며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반복성으로 꾸준히 진행하는 경우가 많음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17784" y="2420888"/>
            <a:ext cx="116272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</a:rPr>
              <a:t>밀리언 아서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>
                    <a:lumMod val="85000"/>
                  </a:schemeClr>
                </a:solidFill>
              </a:rPr>
              <a:t>퍼즐앤드래곤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>
                    <a:lumMod val="85000"/>
                  </a:schemeClr>
                </a:solidFill>
              </a:rPr>
              <a:t>카드의신삼국지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</a:rPr>
              <a:t>밀리언아서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>
                    <a:lumMod val="85000"/>
                  </a:schemeClr>
                </a:solidFill>
              </a:rPr>
              <a:t>퍼즐앤드래곤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>
                    <a:lumMod val="85000"/>
                  </a:schemeClr>
                </a:solidFill>
              </a:rPr>
              <a:t>피싱마스터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</a:rPr>
              <a:t>밀리언아서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>
                    <a:lumMod val="85000"/>
                  </a:schemeClr>
                </a:solidFill>
              </a:rPr>
              <a:t>퍼즐앤드래곤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>
                    <a:lumMod val="85000"/>
                  </a:schemeClr>
                </a:solidFill>
              </a:rPr>
              <a:t>데빌메이커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372200" y="5256000"/>
            <a:ext cx="1584176" cy="396044"/>
            <a:chOff x="6372200" y="5229200"/>
            <a:chExt cx="1584176" cy="396044"/>
          </a:xfrm>
        </p:grpSpPr>
        <p:sp>
          <p:nvSpPr>
            <p:cNvPr id="13" name="직사각형 12"/>
            <p:cNvSpPr/>
            <p:nvPr/>
          </p:nvSpPr>
          <p:spPr>
            <a:xfrm>
              <a:off x="6372200" y="5229200"/>
              <a:ext cx="1584176" cy="3960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 descr="지정시간 이벤트.png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16216" y="5265204"/>
              <a:ext cx="1370638" cy="287665"/>
            </a:xfrm>
            <a:prstGeom prst="rect">
              <a:avLst/>
            </a:prstGeom>
          </p:spPr>
        </p:pic>
      </p:grpSp>
      <p:sp>
        <p:nvSpPr>
          <p:cNvPr id="18" name="직사각형 17">
            <a:hlinkClick r:id="rId4" action="ppaction://hlinksldjump"/>
          </p:cNvPr>
          <p:cNvSpPr/>
          <p:nvPr/>
        </p:nvSpPr>
        <p:spPr>
          <a:xfrm>
            <a:off x="6372200" y="2492896"/>
            <a:ext cx="1584176" cy="3960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데일리 보너스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26239" y="2528900"/>
            <a:ext cx="1214113" cy="28343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372200" y="3429000"/>
            <a:ext cx="1584176" cy="3960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런칭 이벤트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14984" y="3469603"/>
            <a:ext cx="1053360" cy="28343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372200" y="4365104"/>
            <a:ext cx="1584176" cy="3960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요일 이벤트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0232" y="4396320"/>
            <a:ext cx="1053360" cy="2834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9"/>
          <p:cNvGrpSpPr/>
          <p:nvPr/>
        </p:nvGrpSpPr>
        <p:grpSpPr>
          <a:xfrm>
            <a:off x="649660" y="1954932"/>
            <a:ext cx="3744416" cy="648072"/>
            <a:chOff x="971600" y="2368625"/>
            <a:chExt cx="3744416" cy="648072"/>
          </a:xfrm>
        </p:grpSpPr>
        <p:sp>
          <p:nvSpPr>
            <p:cNvPr id="48" name="직사각형 47"/>
            <p:cNvSpPr/>
            <p:nvPr/>
          </p:nvSpPr>
          <p:spPr>
            <a:xfrm>
              <a:off x="971600" y="2368625"/>
              <a:ext cx="1584176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게임 출시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843808" y="2368625"/>
              <a:ext cx="1584176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콜라보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컨텐츠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발생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4" name="직선 화살표 연결선 53"/>
            <p:cNvCxnSpPr>
              <a:stCxn id="48" idx="3"/>
              <a:endCxn id="50" idx="1"/>
            </p:cNvCxnSpPr>
            <p:nvPr/>
          </p:nvCxnSpPr>
          <p:spPr>
            <a:xfrm>
              <a:off x="2555776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50" idx="3"/>
            </p:cNvCxnSpPr>
            <p:nvPr/>
          </p:nvCxnSpPr>
          <p:spPr>
            <a:xfrm>
              <a:off x="4427984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평행 사변형 40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2" name="TextBox 41"/>
          <p:cNvSpPr txBox="1"/>
          <p:nvPr/>
        </p:nvSpPr>
        <p:spPr>
          <a:xfrm>
            <a:off x="0" y="692696"/>
            <a:ext cx="248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콜라보</a:t>
            </a:r>
            <a:r>
              <a:rPr lang="ko-KR" altLang="en-US" sz="1600" b="1" dirty="0" smtClean="0"/>
              <a:t> 이벤트</a:t>
            </a:r>
            <a:endParaRPr lang="ko-KR" altLang="en-US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86800" y="1209600"/>
            <a:ext cx="8630741" cy="656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개요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 기간에 자사 및 타사의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콜라보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컨텐츠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발생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6801" y="2883793"/>
            <a:ext cx="69375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상세 설명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자사 혹은 계약을 맺은 타사의 캐릭터가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던전에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등장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게임의 이벤트 페이지에 연결된 게임을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플레이하여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보상을 획득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시사점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단순 홍보용 이벤트보다 실용성 있는 이벤트를 진행해야 유저의 호응을 얻을 수 있음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-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콜라보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이벤트 중 보상 및 오류 발생 시 더욱 큰 피해가 발생할 수 있음 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그룹 29"/>
          <p:cNvGrpSpPr/>
          <p:nvPr/>
        </p:nvGrpSpPr>
        <p:grpSpPr>
          <a:xfrm>
            <a:off x="657275" y="1951881"/>
            <a:ext cx="3744416" cy="648072"/>
            <a:chOff x="971600" y="2368625"/>
            <a:chExt cx="3744416" cy="648072"/>
          </a:xfrm>
        </p:grpSpPr>
        <p:sp>
          <p:nvSpPr>
            <p:cNvPr id="45" name="직사각형 44"/>
            <p:cNvSpPr/>
            <p:nvPr/>
          </p:nvSpPr>
          <p:spPr>
            <a:xfrm>
              <a:off x="971600" y="2368625"/>
              <a:ext cx="1584176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이벤트 기간에 유저 접속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3" name="직선 화살표 연결선 52"/>
            <p:cNvCxnSpPr>
              <a:stCxn id="45" idx="3"/>
            </p:cNvCxnSpPr>
            <p:nvPr/>
          </p:nvCxnSpPr>
          <p:spPr>
            <a:xfrm>
              <a:off x="2555776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/>
            <p:nvPr/>
          </p:nvCxnSpPr>
          <p:spPr>
            <a:xfrm>
              <a:off x="4427984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직사각형 28"/>
          <p:cNvSpPr/>
          <p:nvPr/>
        </p:nvSpPr>
        <p:spPr>
          <a:xfrm>
            <a:off x="4418459" y="1945407"/>
            <a:ext cx="1584176" cy="648072"/>
          </a:xfrm>
          <a:prstGeom prst="rect">
            <a:avLst/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컨텐츠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완료 후 보상 지급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2602800" y="692696"/>
            <a:ext cx="360040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26" name="직사각형 25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8" name="그림 27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33" name="그림 32" descr="비정기메인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35" name="그림 34" descr="비정기보조_활성화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rcRect r="21941" b="15300"/>
          <a:stretch>
            <a:fillRect/>
          </a:stretch>
        </p:blipFill>
        <p:spPr>
          <a:xfrm>
            <a:off x="6876000" y="90000"/>
            <a:ext cx="1584432" cy="242656"/>
          </a:xfrm>
          <a:prstGeom prst="rect">
            <a:avLst/>
          </a:prstGeom>
        </p:spPr>
      </p:pic>
      <p:pic>
        <p:nvPicPr>
          <p:cNvPr id="44" name="그림 43" descr="정기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7" name="그림 26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평행 사변형 23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평행 사변형 27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692696"/>
            <a:ext cx="248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콜라보</a:t>
            </a:r>
            <a:r>
              <a:rPr lang="ko-KR" altLang="en-US" sz="1600" b="1" dirty="0" smtClean="0"/>
              <a:t> 이벤트</a:t>
            </a:r>
            <a:endParaRPr lang="ko-KR" alt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786658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퍼즐 앤 </a:t>
            </a: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드래곤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6800" y="1209600"/>
            <a:ext cx="748883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스페셜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던전에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콜라보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몬스터가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등장하는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던전이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출현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일반적으로 누구나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클리어가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가능하도록 쉽게 구성되어 있음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스킬에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도움이 되거나 특수 능력 등 유저에게 필요한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능력을 지니도록 설정되어 있음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단순히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콜라보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이벤트에 그치지 않고 주기적으로 즐길 수 있는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컨텐츠로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승화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게임에 어울리는 디자인으로 변경하여 기존 게임 내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컨텐츠와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위화감이 적음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043608" y="3887760"/>
            <a:ext cx="7091531" cy="1980240"/>
            <a:chOff x="1008861" y="3887760"/>
            <a:chExt cx="7091531" cy="1980240"/>
          </a:xfrm>
        </p:grpSpPr>
        <p:pic>
          <p:nvPicPr>
            <p:cNvPr id="137218" name="Picture 2" descr="http://file.thisisgame.com/board/files/0/img/17901-20130319075940_e3fa7876.png"/>
            <p:cNvPicPr>
              <a:picLocks noChangeAspect="1" noChangeArrowheads="1"/>
            </p:cNvPicPr>
            <p:nvPr/>
          </p:nvPicPr>
          <p:blipFill>
            <a:blip r:embed="rId2" cstate="print"/>
            <a:srcRect t="9322" b="43138"/>
            <a:stretch>
              <a:fillRect/>
            </a:stretch>
          </p:blipFill>
          <p:spPr bwMode="auto">
            <a:xfrm>
              <a:off x="4829105" y="3888000"/>
              <a:ext cx="3271287" cy="1980000"/>
            </a:xfrm>
            <a:prstGeom prst="rect">
              <a:avLst/>
            </a:prstGeom>
            <a:noFill/>
          </p:spPr>
        </p:pic>
        <p:pic>
          <p:nvPicPr>
            <p:cNvPr id="137220" name="Picture 4" descr="미지의방문자.jpg"/>
            <p:cNvPicPr>
              <a:picLocks noChangeAspect="1" noChangeArrowheads="1"/>
            </p:cNvPicPr>
            <p:nvPr/>
          </p:nvPicPr>
          <p:blipFill>
            <a:blip r:embed="rId3" cstate="print"/>
            <a:srcRect t="27654" b="34012"/>
            <a:stretch>
              <a:fillRect/>
            </a:stretch>
          </p:blipFill>
          <p:spPr bwMode="auto">
            <a:xfrm>
              <a:off x="1008861" y="3887760"/>
              <a:ext cx="3244179" cy="1980000"/>
            </a:xfrm>
            <a:prstGeom prst="rect">
              <a:avLst/>
            </a:prstGeom>
            <a:noFill/>
          </p:spPr>
        </p:pic>
      </p:grpSp>
      <p:grpSp>
        <p:nvGrpSpPr>
          <p:cNvPr id="15" name="그룹 14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6" name="직사각형 15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7" name="그림 16" descr="logowhith.png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20" name="그림 19" descr="비정기메인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22" name="그림 21" descr="비정기보조_활성화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rcRect r="21941" b="15300"/>
          <a:stretch>
            <a:fillRect/>
          </a:stretch>
        </p:blipFill>
        <p:spPr>
          <a:xfrm>
            <a:off x="6876000" y="90000"/>
            <a:ext cx="1584432" cy="242656"/>
          </a:xfrm>
          <a:prstGeom prst="rect">
            <a:avLst/>
          </a:prstGeom>
        </p:spPr>
      </p:pic>
      <p:pic>
        <p:nvPicPr>
          <p:cNvPr id="23" name="그림 22" descr="정기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19" name="그림 18" descr="홈버튼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75656" y="5888305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안드로이드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콜라보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64088" y="5877272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태고의달인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콜라보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평행 사변형 23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평행 사변형 27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692696"/>
            <a:ext cx="248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콜라보</a:t>
            </a:r>
            <a:r>
              <a:rPr lang="ko-KR" altLang="en-US" sz="1600" b="1" dirty="0" smtClean="0"/>
              <a:t> 이벤트</a:t>
            </a:r>
            <a:endParaRPr lang="ko-KR" alt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850282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밀리언아서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6800" y="1209600"/>
            <a:ext cx="813690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애니메이션 관련 이벤트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맵과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뽑기에서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콜라보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카드가 등장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자사 게임 설치 및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튜토리얼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진행으로 뽑기 티켓 및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포션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지급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애니메이션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콜라보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시 별도의 카드 제작 없이 기존 이미지를 사용하여 유저 불만 속출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자사 게임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콜라보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보상에서 오류가 발생하여 부정적인 피드백이 다량 발생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7" name="직사각형 16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8" name="그림 17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21" name="그림 20" descr="비정기메인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23" name="그림 22" descr="비정기보조_활성화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rcRect r="21941" b="15300"/>
          <a:stretch>
            <a:fillRect/>
          </a:stretch>
        </p:blipFill>
        <p:spPr>
          <a:xfrm>
            <a:off x="6876000" y="90000"/>
            <a:ext cx="1584432" cy="242656"/>
          </a:xfrm>
          <a:prstGeom prst="rect">
            <a:avLst/>
          </a:prstGeom>
        </p:spPr>
      </p:pic>
      <p:pic>
        <p:nvPicPr>
          <p:cNvPr id="25" name="그림 24" descr="정기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2" name="그림 21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pic>
        <p:nvPicPr>
          <p:cNvPr id="136194" name="Picture 2" descr="http://pds21.egloos.com/pds/201206/19/16/a0014916_4fe0514b749c8.png"/>
          <p:cNvPicPr>
            <a:picLocks noChangeAspect="1" noChangeArrowheads="1"/>
          </p:cNvPicPr>
          <p:nvPr/>
        </p:nvPicPr>
        <p:blipFill>
          <a:blip r:embed="rId11" cstate="print"/>
          <a:srcRect l="3571" t="10714" r="3571" b="54464"/>
          <a:stretch>
            <a:fillRect/>
          </a:stretch>
        </p:blipFill>
        <p:spPr bwMode="auto">
          <a:xfrm>
            <a:off x="1547666" y="5179347"/>
            <a:ext cx="3168350" cy="913947"/>
          </a:xfrm>
          <a:prstGeom prst="rect">
            <a:avLst/>
          </a:prstGeom>
          <a:noFill/>
        </p:spPr>
      </p:pic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200286" y="3645024"/>
            <a:ext cx="174797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그림 19" descr="1 (1).jpg"/>
          <p:cNvPicPr>
            <a:picLocks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47664" y="3656057"/>
            <a:ext cx="3168352" cy="106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2051720" y="4736177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자사게임 </a:t>
            </a:r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콜라보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이벤트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6093296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페이트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제로 </a:t>
            </a:r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콜라보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이벤트 광고 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60032" y="6093296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게임에 적용된 </a:t>
            </a:r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콜라보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카드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6800" y="1209600"/>
            <a:ext cx="7200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개요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커뮤니티를 통해 이벤트 참가 및 유저의 의견 반영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800" y="3035052"/>
            <a:ext cx="72975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상세 설명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커뮤니티의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게시글에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간단히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댓글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또는 글을 남기는 형식으로 응모가 간단함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공식 커뮤니티를 운영하고 있을 때만 해당 이벤트가 가능함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시사점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운영진은 유저와 소통하고 있음을 어필하고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유저들 또한 자신이 의견이 게임의 한 부분에 참여한다고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느끼게 되는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Win-Win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효과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카페에 가입 후 참가를 해야 하기 때문에 접근성에 보다 신경 써야 함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648000"/>
            <a:ext cx="252028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커뮤니티 이벤트</a:t>
            </a:r>
          </a:p>
        </p:txBody>
      </p:sp>
      <p:sp>
        <p:nvSpPr>
          <p:cNvPr id="17" name="평행 사변형 16"/>
          <p:cNvSpPr/>
          <p:nvPr/>
        </p:nvSpPr>
        <p:spPr>
          <a:xfrm>
            <a:off x="2599200" y="692696"/>
            <a:ext cx="360040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" name="그룹 29"/>
          <p:cNvGrpSpPr/>
          <p:nvPr/>
        </p:nvGrpSpPr>
        <p:grpSpPr>
          <a:xfrm>
            <a:off x="1043608" y="2108473"/>
            <a:ext cx="3744416" cy="648072"/>
            <a:chOff x="971600" y="2368625"/>
            <a:chExt cx="3744416" cy="648072"/>
          </a:xfrm>
        </p:grpSpPr>
        <p:sp>
          <p:nvSpPr>
            <p:cNvPr id="8" name="직사각형 7"/>
            <p:cNvSpPr/>
            <p:nvPr/>
          </p:nvSpPr>
          <p:spPr>
            <a:xfrm>
              <a:off x="971600" y="2368625"/>
              <a:ext cx="1584176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게임 출시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843808" y="2368625"/>
              <a:ext cx="1584176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커뮤니티에서</a:t>
              </a:r>
              <a:endPara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이벤트 참여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0" name="직선 화살표 연결선 9"/>
            <p:cNvCxnSpPr>
              <a:stCxn id="8" idx="3"/>
              <a:endCxn id="9" idx="1"/>
            </p:cNvCxnSpPr>
            <p:nvPr/>
          </p:nvCxnSpPr>
          <p:spPr>
            <a:xfrm>
              <a:off x="2555776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>
              <a:stCxn id="9" idx="3"/>
            </p:cNvCxnSpPr>
            <p:nvPr/>
          </p:nvCxnSpPr>
          <p:spPr>
            <a:xfrm>
              <a:off x="4427984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/>
          <p:cNvSpPr/>
          <p:nvPr/>
        </p:nvSpPr>
        <p:spPr>
          <a:xfrm>
            <a:off x="1051223" y="2105422"/>
            <a:ext cx="1584176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 공지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직선 화살표 연결선 13"/>
          <p:cNvCxnSpPr>
            <a:stCxn id="13" idx="3"/>
          </p:cNvCxnSpPr>
          <p:nvPr/>
        </p:nvCxnSpPr>
        <p:spPr>
          <a:xfrm>
            <a:off x="2635399" y="2429458"/>
            <a:ext cx="288032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4507607" y="2429458"/>
            <a:ext cx="288032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4812407" y="2098948"/>
            <a:ext cx="1584176" cy="648072"/>
          </a:xfrm>
          <a:prstGeom prst="rect">
            <a:avLst/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 종료 후 보상 지급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21" name="직사각형 20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2" name="그림 21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25" name="그림 24" descr="비정기메인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27" name="그림 26" descr="비정기보조_활성화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rcRect r="21941" b="15300"/>
          <a:stretch>
            <a:fillRect/>
          </a:stretch>
        </p:blipFill>
        <p:spPr>
          <a:xfrm>
            <a:off x="6876000" y="90000"/>
            <a:ext cx="1584432" cy="242656"/>
          </a:xfrm>
          <a:prstGeom prst="rect">
            <a:avLst/>
          </a:prstGeom>
        </p:spPr>
      </p:pic>
      <p:pic>
        <p:nvPicPr>
          <p:cNvPr id="28" name="그림 27" descr="정기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4" name="그림 23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648000"/>
            <a:ext cx="252028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커뮤니티 이벤트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6800" y="1209600"/>
            <a:ext cx="61926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아이디어 공모전 게시판에 양식에 맞춰 아이디어 등록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당첨작은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실행 가능 여부 확인 및 논의를 통해 게임 내 이벤트로 진행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공식카페에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댓글로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피쉬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아일랜드에 덕담을 한마디씩 적기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응모자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100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명을 추첨하여 아이템 제공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커뮤니티를 통해 쉽게 응모할 수 있어 유저의 참여율이 높음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스크린샷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올리기 등 유저가 불편함을 느낄 수 있는 이벤트는 피드백이 부정적임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6658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피쉬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 아일랜드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그림 9" descr="007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4194580"/>
            <a:ext cx="4968552" cy="161068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grpSp>
        <p:nvGrpSpPr>
          <p:cNvPr id="11" name="그룹 10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2" name="직사각형 11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3" name="그림 12" descr="logowhith.png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18" name="그림 17" descr="비정기메인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20" name="그림 19" descr="비정기보조_활성화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/>
          <a:srcRect r="21941" b="15300"/>
          <a:stretch>
            <a:fillRect/>
          </a:stretch>
        </p:blipFill>
        <p:spPr>
          <a:xfrm>
            <a:off x="6876000" y="90000"/>
            <a:ext cx="1584432" cy="242656"/>
          </a:xfrm>
          <a:prstGeom prst="rect">
            <a:avLst/>
          </a:prstGeom>
        </p:spPr>
      </p:pic>
      <p:pic>
        <p:nvPicPr>
          <p:cNvPr id="21" name="그림 20" descr="정기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17" name="그림 16" descr="홈버튼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19872" y="5888305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아이디어 공모 이벤트 배너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648000"/>
            <a:ext cx="252028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커뮤니티 이벤트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6800" y="1209600"/>
            <a:ext cx="6336704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커뮤니티로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GM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인기투표를 진행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1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위 한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GM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유닛카드로 제작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이벤트 배너를 클릭 시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회에 한해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GM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유닛카드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획득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게임의 주요 변경 시 유저의 의견을 취합하여 업데이트에 반영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GM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직접적인 게임 참여로 소소한 재미를 더함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게임에 유저가 직접 참여하는 느낌을 얻을 수 있음</a:t>
            </a:r>
          </a:p>
          <a:p>
            <a:pPr>
              <a:lnSpc>
                <a:spcPct val="150000"/>
              </a:lnSpc>
            </a:pP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86658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갓워즈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그림 6" descr="갓워즈_gm유닛카드.jpg"/>
          <p:cNvPicPr>
            <a:picLocks noChangeAspect="1"/>
          </p:cNvPicPr>
          <p:nvPr/>
        </p:nvPicPr>
        <p:blipFill>
          <a:blip r:embed="rId2" cstate="print"/>
          <a:srcRect t="2710"/>
          <a:stretch>
            <a:fillRect/>
          </a:stretch>
        </p:blipFill>
        <p:spPr>
          <a:xfrm>
            <a:off x="1138387" y="4005064"/>
            <a:ext cx="3391909" cy="198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 descr="갓워즈_gm보스.jpg"/>
          <p:cNvPicPr>
            <a:picLocks noChangeAspect="1"/>
          </p:cNvPicPr>
          <p:nvPr/>
        </p:nvPicPr>
        <p:blipFill>
          <a:blip r:embed="rId3" cstate="print"/>
          <a:srcRect l="35716" t="25369" r="3269" b="36578"/>
          <a:stretch>
            <a:fillRect/>
          </a:stretch>
        </p:blipFill>
        <p:spPr>
          <a:xfrm>
            <a:off x="5250376" y="4005064"/>
            <a:ext cx="2706000" cy="198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2" name="그룹 11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3" name="직사각형 12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4" name="그림 13" descr="logowhith.png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19" name="그림 18" descr="비정기메인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21" name="그림 20" descr="비정기보조_활성화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rcRect r="21941" b="15300"/>
          <a:stretch>
            <a:fillRect/>
          </a:stretch>
        </p:blipFill>
        <p:spPr>
          <a:xfrm>
            <a:off x="6876000" y="90000"/>
            <a:ext cx="1584432" cy="242656"/>
          </a:xfrm>
          <a:prstGeom prst="rect">
            <a:avLst/>
          </a:prstGeom>
        </p:spPr>
      </p:pic>
      <p:pic>
        <p:nvPicPr>
          <p:cNvPr id="22" name="그림 21" descr="정기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18" name="그림 17" descr="홈버튼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63688" y="6021288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</a:rPr>
              <a:t>GM </a:t>
            </a:r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유닛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제공 이벤트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36096" y="6021288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</a:rPr>
              <a:t>GM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이 게임에서 보스로 출현</a:t>
            </a:r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</a:rPr>
              <a:t>!!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6800" y="1209600"/>
            <a:ext cx="7200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개요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특정기간 동안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과금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시 혜택을 주는 이벤트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800" y="2204864"/>
            <a:ext cx="78488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상세 설명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패키지 뽑기 구매 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카트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한장의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등급을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등급으로 확정 지급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기간과 구매 개수로 제한을 둠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시사점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새로운 카드 업데이트와 동시에 이벤트를 진행하여 매출 증가를 극대화 시킴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밸런스에 큰 영향을 미칠 수 있어 많은 제약을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두고있음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648000"/>
            <a:ext cx="252028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과금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이벤트</a:t>
            </a:r>
          </a:p>
        </p:txBody>
      </p:sp>
      <p:sp>
        <p:nvSpPr>
          <p:cNvPr id="17" name="평행 사변형 16"/>
          <p:cNvSpPr/>
          <p:nvPr/>
        </p:nvSpPr>
        <p:spPr>
          <a:xfrm>
            <a:off x="2599200" y="692696"/>
            <a:ext cx="360040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8" name="직사각형 7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9" name="그림 8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12" name="그림 11" descr="비정기메인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14" name="그림 13" descr="비정기보조_활성화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rcRect r="21941" b="15300"/>
          <a:stretch>
            <a:fillRect/>
          </a:stretch>
        </p:blipFill>
        <p:spPr>
          <a:xfrm>
            <a:off x="6876000" y="90000"/>
            <a:ext cx="1584432" cy="242656"/>
          </a:xfrm>
          <a:prstGeom prst="rect">
            <a:avLst/>
          </a:prstGeom>
        </p:spPr>
      </p:pic>
      <p:pic>
        <p:nvPicPr>
          <p:cNvPr id="18" name="그림 17" descr="정기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19" name="그림 18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648000"/>
            <a:ext cx="252028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과금</a:t>
            </a:r>
            <a:r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컨텐츠</a:t>
            </a:r>
            <a:endParaRPr kumimoji="0" lang="ko-KR" alt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4869160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 smtClean="0"/>
          </a:p>
          <a:p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86800" y="1209600"/>
            <a:ext cx="82809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11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카드 뽑기 시 카드 한 장은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SR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등급 이상을 보장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이벤트 기간은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1~3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 정도로 짧게 진행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구매 횟수 제한이 없음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SR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등급이 보장되어도 원하는 카드가 나올 확률이 낮으므로 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재구매율이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높음 </a:t>
            </a:r>
          </a:p>
          <a:p>
            <a:pPr>
              <a:lnSpc>
                <a:spcPct val="150000"/>
              </a:lnSpc>
            </a:pP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86658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밀리언아서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4" name="직사각형 13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7" name="그림 16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22" name="그림 21" descr="비정기메인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24" name="그림 23" descr="비정기보조_활성화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rcRect r="21941" b="15300"/>
          <a:stretch>
            <a:fillRect/>
          </a:stretch>
        </p:blipFill>
        <p:spPr>
          <a:xfrm>
            <a:off x="6876000" y="90000"/>
            <a:ext cx="1584432" cy="242656"/>
          </a:xfrm>
          <a:prstGeom prst="rect">
            <a:avLst/>
          </a:prstGeom>
        </p:spPr>
      </p:pic>
      <p:pic>
        <p:nvPicPr>
          <p:cNvPr id="25" name="그림 24" descr="정기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1" name="그림 20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843808" y="6032321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</a:rPr>
              <a:t>11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카드 뽑기 시 </a:t>
            </a:r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</a:rPr>
              <a:t>SR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등급 확정 이벤트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9810" name="Picture 2" descr="http://postfiles4.naver.net/20130210_115/kmsj1117_13604301188084H65H_JPEG/1360430115599_SC20130210-015121-1.jpg?type=w2"/>
          <p:cNvPicPr>
            <a:picLocks noChangeAspect="1" noChangeArrowheads="1"/>
          </p:cNvPicPr>
          <p:nvPr/>
        </p:nvPicPr>
        <p:blipFill>
          <a:blip r:embed="rId11" cstate="print"/>
          <a:srcRect l="1575" t="15965" r="16526" b="10784"/>
          <a:stretch>
            <a:fillRect/>
          </a:stretch>
        </p:blipFill>
        <p:spPr bwMode="auto">
          <a:xfrm>
            <a:off x="2483768" y="3512041"/>
            <a:ext cx="4200467" cy="2520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648000"/>
            <a:ext cx="252028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과금</a:t>
            </a:r>
            <a:r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컨텐츠</a:t>
            </a:r>
            <a:endParaRPr kumimoji="0" lang="ko-KR" alt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6800" y="1209600"/>
            <a:ext cx="780162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복주머니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카트팩은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레어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카드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장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S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레어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이상 확정티켓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장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보조아이템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개로 구성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패키지 구매가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회로 제한되어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레어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등급이 확정이어도 밸런스에 큰 영향을 미치지 않음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한정구매라는 느낌으로 유저의 구매 욕구를 부추김 </a:t>
            </a:r>
          </a:p>
        </p:txBody>
      </p:sp>
      <p:sp>
        <p:nvSpPr>
          <p:cNvPr id="11" name="평행 사변형 10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6658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레전드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오브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몬스터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7" name="직사각형 16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8" name="그림 17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23" name="그림 22" descr="비정기메인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25" name="그림 24" descr="비정기보조_활성화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rcRect r="21941" b="15300"/>
          <a:stretch>
            <a:fillRect/>
          </a:stretch>
        </p:blipFill>
        <p:spPr>
          <a:xfrm>
            <a:off x="6876000" y="90000"/>
            <a:ext cx="1584432" cy="242656"/>
          </a:xfrm>
          <a:prstGeom prst="rect">
            <a:avLst/>
          </a:prstGeom>
        </p:spPr>
      </p:pic>
      <p:pic>
        <p:nvPicPr>
          <p:cNvPr id="26" name="그림 25" descr="정기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2" name="그림 21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pic>
        <p:nvPicPr>
          <p:cNvPr id="10" name="그림 9" descr="레전드오브몬스터즈_복주머니.png"/>
          <p:cNvPicPr>
            <a:picLocks noChangeAspect="1"/>
          </p:cNvPicPr>
          <p:nvPr/>
        </p:nvPicPr>
        <p:blipFill>
          <a:blip r:embed="rId11" cstate="print"/>
          <a:srcRect l="3532" t="7087" r="4001" b="39415"/>
          <a:stretch>
            <a:fillRect/>
          </a:stretch>
        </p:blipFill>
        <p:spPr>
          <a:xfrm>
            <a:off x="1835696" y="3284984"/>
            <a:ext cx="2520280" cy="273630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835696" y="6021288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설날 한정 </a:t>
            </a:r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복주머니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카트팩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76056" y="6021288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설날 한정판 카드를 공개 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8788" name="Picture 4" descr="http://postfiles5.naver.net/20130209_148/yspray4u_1360371167170TOTBg_PNG/Screenshot_2013-02-09-01-58-34.png?type=w2"/>
          <p:cNvPicPr>
            <a:picLocks noChangeAspect="1" noChangeArrowheads="1"/>
          </p:cNvPicPr>
          <p:nvPr/>
        </p:nvPicPr>
        <p:blipFill>
          <a:blip r:embed="rId12" cstate="print"/>
          <a:srcRect t="5906" b="12589"/>
          <a:stretch>
            <a:fillRect/>
          </a:stretch>
        </p:blipFill>
        <p:spPr bwMode="auto">
          <a:xfrm>
            <a:off x="5148064" y="3284984"/>
            <a:ext cx="1888225" cy="273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>
            <a:off x="2602800" y="692696"/>
            <a:ext cx="2257232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세부 가이드 링크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92696"/>
            <a:ext cx="248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참고자료</a:t>
            </a:r>
            <a:endParaRPr lang="ko-KR" altLang="en-US" sz="16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835696" y="4334907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카드의신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삼국지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그림 29" descr="마블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2896" y="3470811"/>
            <a:ext cx="720000" cy="720000"/>
          </a:xfrm>
          <a:prstGeom prst="roundRect">
            <a:avLst>
              <a:gd name="adj" fmla="val 133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h="101600" prst="coolSlant"/>
          </a:sp3d>
        </p:spPr>
      </p:pic>
      <p:pic>
        <p:nvPicPr>
          <p:cNvPr id="31" name="그림 30" descr="밀아.png">
            <a:hlinkClick r:id="rId4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7624" y="1988840"/>
            <a:ext cx="720000" cy="720000"/>
          </a:xfrm>
          <a:prstGeom prst="roundRect">
            <a:avLst>
              <a:gd name="adj" fmla="val 1698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52400" h="95250" prst="coolSlant"/>
            <a:bevelB w="0"/>
          </a:sp3d>
        </p:spPr>
      </p:pic>
      <p:pic>
        <p:nvPicPr>
          <p:cNvPr id="32" name="그림 31" descr="아야카시.png">
            <a:hlinkClick r:id="rId6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30568" y="3470811"/>
            <a:ext cx="720000" cy="720000"/>
          </a:xfrm>
          <a:prstGeom prst="roundRect">
            <a:avLst>
              <a:gd name="adj" fmla="val 121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h="101600" prst="coolSlant"/>
          </a:sp3d>
        </p:spPr>
      </p:pic>
      <p:pic>
        <p:nvPicPr>
          <p:cNvPr id="33" name="그림 32" descr="아이돌마스터.png">
            <a:hlinkClick r:id="rId8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42736" y="3470811"/>
            <a:ext cx="720000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h="101600" prst="coolSlant"/>
          </a:sp3d>
        </p:spPr>
      </p:pic>
      <p:pic>
        <p:nvPicPr>
          <p:cNvPr id="35" name="그림 34" descr="퍼드.png">
            <a:hlinkClick r:id="rId10"/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71800" y="1988840"/>
            <a:ext cx="720000" cy="720000"/>
          </a:xfrm>
          <a:prstGeom prst="roundRect">
            <a:avLst>
              <a:gd name="adj" fmla="val 121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h="101600" prst="coolSlant"/>
          </a:sp3d>
        </p:spPr>
      </p:pic>
      <p:pic>
        <p:nvPicPr>
          <p:cNvPr id="36" name="그림 35" descr="피마.png">
            <a:hlinkClick r:id="rId12"/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62357" y="1988840"/>
            <a:ext cx="720000" cy="720000"/>
          </a:xfrm>
          <a:prstGeom prst="roundRect">
            <a:avLst>
              <a:gd name="adj" fmla="val 121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h="101600" prst="coolSlant"/>
          </a:sp3d>
        </p:spPr>
      </p:pic>
      <p:pic>
        <p:nvPicPr>
          <p:cNvPr id="37" name="그림 36" descr="피아.png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50189" y="1988920"/>
            <a:ext cx="720000" cy="720000"/>
          </a:xfrm>
          <a:prstGeom prst="roundRect">
            <a:avLst>
              <a:gd name="adj" fmla="val 1578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h="101600" prst="coolSlant"/>
          </a:sp3d>
        </p:spPr>
      </p:pic>
      <p:pic>
        <p:nvPicPr>
          <p:cNvPr id="39" name="그림 38" descr="카드의신삼국ㄱ지.jpg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26824" y="3470811"/>
            <a:ext cx="720000" cy="720000"/>
          </a:xfrm>
          <a:prstGeom prst="roundRect">
            <a:avLst>
              <a:gd name="adj" fmla="val 145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h="101600" prst="coolSlant"/>
          </a:sp3d>
        </p:spPr>
      </p:pic>
      <p:grpSp>
        <p:nvGrpSpPr>
          <p:cNvPr id="34" name="그룹 33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40" name="직사각형 39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41" name="그림 40" descr="logowhith.png"/>
            <p:cNvPicPr>
              <a:picLocks noChangeAspect="1"/>
            </p:cNvPicPr>
            <p:nvPr/>
          </p:nvPicPr>
          <p:blipFill>
            <a:blip r:embed="rId18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  <p:pic>
          <p:nvPicPr>
            <p:cNvPr id="42" name="그림 41" descr="홈버튼.png">
              <a:hlinkClick r:id="rId19" action="ppaction://hlinksldjump"/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04448" y="44624"/>
              <a:ext cx="412218" cy="285741"/>
            </a:xfrm>
            <a:prstGeom prst="rect">
              <a:avLst/>
            </a:prstGeom>
          </p:spPr>
        </p:pic>
      </p:grpSp>
      <p:pic>
        <p:nvPicPr>
          <p:cNvPr id="44" name="그림 43" descr="비정기메인.png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46" name="그림 45" descr="비정기보조.png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47" name="그림 46" descr="정기.png">
            <a:hlinkClick r:id="rId25" action="ppaction://hlinksldjump"/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34000" y="285293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밀리언아서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27784" y="2852936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퍼즐앤드래곤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24128" y="285293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피싱마스터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6173" y="2852936"/>
            <a:ext cx="954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피쉬아일랜드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28184" y="4334907"/>
            <a:ext cx="1473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마블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워 오프 </a:t>
            </a:r>
            <a:r>
              <a:rPr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히어로즈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39440" y="4334907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아야카시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음양록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98720" y="4334907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아이돌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마스터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27984" y="5301208"/>
            <a:ext cx="446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※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아이콘을 클릭하면 그룹웨어의 해당 자료 페이지로 이동합니다</a:t>
            </a:r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.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86800" y="1209600"/>
            <a:ext cx="7200800" cy="656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개요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게임 접속 시 매일 보상을 주어 유저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리텐션을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유지시키는 장치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1560" y="2936265"/>
            <a:ext cx="62189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상세 설명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손쉽게 보상을 얻을 수 있어 간단하게 참여 가능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다음 보상을 보여주어 기대치를 올릴 수 있음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시사점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유저는 직관적이고 편하게 보상을 받을 수 있는 이벤트를 선호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연속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로그인보다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스트레스가 적은 누적 방식 보상이 반응이 좋음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57275" y="2060848"/>
            <a:ext cx="1584176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유저 접속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529483" y="2060848"/>
            <a:ext cx="1584176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체크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401691" y="2060848"/>
            <a:ext cx="1584176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누적 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접속일에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맞는 보상 확인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273899" y="2060848"/>
            <a:ext cx="1584176" cy="648072"/>
          </a:xfrm>
          <a:prstGeom prst="rect">
            <a:avLst/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선물함에서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보상 획득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4" name="직선 화살표 연결선 53"/>
          <p:cNvCxnSpPr>
            <a:stCxn id="48" idx="3"/>
            <a:endCxn id="50" idx="1"/>
          </p:cNvCxnSpPr>
          <p:nvPr/>
        </p:nvCxnSpPr>
        <p:spPr>
          <a:xfrm>
            <a:off x="2241451" y="2384884"/>
            <a:ext cx="288032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50" idx="3"/>
            <a:endCxn id="51" idx="1"/>
          </p:cNvCxnSpPr>
          <p:nvPr/>
        </p:nvCxnSpPr>
        <p:spPr>
          <a:xfrm>
            <a:off x="4113659" y="2384884"/>
            <a:ext cx="288032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1" idx="3"/>
            <a:endCxn id="52" idx="1"/>
          </p:cNvCxnSpPr>
          <p:nvPr/>
        </p:nvCxnSpPr>
        <p:spPr>
          <a:xfrm>
            <a:off x="5985867" y="2384884"/>
            <a:ext cx="288032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-579438" y="6176963"/>
          <a:ext cx="381000" cy="466725"/>
        </p:xfrm>
        <a:graphic>
          <a:graphicData uri="http://schemas.openxmlformats.org/presentationml/2006/ole">
            <p:oleObj spid="_x0000_s64514" name="패키지" r:id="rId3" imgW="380880" imgH="466560" progId="Package">
              <p:embed/>
            </p:oleObj>
          </a:graphicData>
        </a:graphic>
      </p:graphicFrame>
      <p:sp>
        <p:nvSpPr>
          <p:cNvPr id="41" name="평행 사변형 40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2" name="TextBox 41"/>
          <p:cNvSpPr txBox="1"/>
          <p:nvPr/>
        </p:nvSpPr>
        <p:spPr>
          <a:xfrm>
            <a:off x="0" y="692696"/>
            <a:ext cx="248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데일리</a:t>
            </a:r>
            <a:r>
              <a:rPr lang="ko-KR" altLang="en-US" sz="1600" b="1" dirty="0" smtClean="0"/>
              <a:t> 보너스</a:t>
            </a:r>
            <a:endParaRPr lang="ko-KR" altLang="en-US" sz="1600" b="1" dirty="0"/>
          </a:p>
        </p:txBody>
      </p:sp>
      <p:grpSp>
        <p:nvGrpSpPr>
          <p:cNvPr id="25" name="그룹 24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28" name="직사각형 27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9" name="그림 28" descr="logowhith.png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33" name="그림 32" descr="비정기메인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34" name="그림 33" descr="비정기보조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35" name="그림 34" descr="정기_활성화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sp>
        <p:nvSpPr>
          <p:cNvPr id="21" name="평행 사변형 20"/>
          <p:cNvSpPr/>
          <p:nvPr/>
        </p:nvSpPr>
        <p:spPr>
          <a:xfrm>
            <a:off x="2602800" y="692696"/>
            <a:ext cx="360040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3" name="그림 22" descr="홈버튼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평행 사변형 23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평행 사변형 27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692696"/>
            <a:ext cx="248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데일리</a:t>
            </a:r>
            <a:r>
              <a:rPr lang="ko-KR" altLang="en-US" sz="1600" b="1" dirty="0" smtClean="0"/>
              <a:t> 보너스</a:t>
            </a:r>
            <a:endParaRPr lang="ko-KR" alt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786658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밀리언아서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9" name="그림 38" descr="sora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47965" y="3933056"/>
            <a:ext cx="3060339" cy="201622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824030" y="6021288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로그인으로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</a:rPr>
              <a:t>SR 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카드 획득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09089" y="603232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매일 로그인 보상이 획득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6" name="그림 45" descr="로그인.JPG"/>
          <p:cNvPicPr>
            <a:picLocks noChangeAspect="1"/>
          </p:cNvPicPr>
          <p:nvPr/>
        </p:nvPicPr>
        <p:blipFill>
          <a:blip r:embed="rId3" cstate="print">
            <a:grayscl/>
          </a:blip>
          <a:srcRect l="15555" t="3442" r="15556" b="4940"/>
          <a:stretch>
            <a:fillRect/>
          </a:stretch>
        </p:blipFill>
        <p:spPr>
          <a:xfrm>
            <a:off x="1259632" y="3933056"/>
            <a:ext cx="2348049" cy="201622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85266" y="1210107"/>
            <a:ext cx="758713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매달 로그인 달력을 통해 보상 지급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다양한 아이템을 지급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재화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인연포인트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포션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뽑기 티켓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SR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카드 등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접속 시 로그인 팝업을 통해 안내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중요한 보상을 중반과 후반에 나누어 배치하여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유저가 지속적으로 접속을 하도록 유도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누적식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보상으로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3~4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일간은 접속하지 않아도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최상급 보상을 받을 수 있음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3419872" y="4541851"/>
            <a:ext cx="864097" cy="255301"/>
          </a:xfrm>
          <a:prstGeom prst="rightArrow">
            <a:avLst>
              <a:gd name="adj1" fmla="val 34883"/>
              <a:gd name="adj2" fmla="val 7078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987824" y="4437112"/>
            <a:ext cx="432048" cy="432048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로그인.JPG"/>
          <p:cNvPicPr>
            <a:picLocks noChangeAspect="1"/>
          </p:cNvPicPr>
          <p:nvPr/>
        </p:nvPicPr>
        <p:blipFill>
          <a:blip r:embed="rId3" cstate="print"/>
          <a:srcRect l="68125" t="29238" r="23425" b="57674"/>
          <a:stretch>
            <a:fillRect/>
          </a:stretch>
        </p:blipFill>
        <p:spPr>
          <a:xfrm>
            <a:off x="3059832" y="4509120"/>
            <a:ext cx="288032" cy="28803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5" name="직사각형 14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6" name="그림 15" descr="logowhith.png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20" name="그림 19" descr="비정기메인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22" name="그림 21" descr="비정기보조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23" name="그림 22" descr="정기_활성화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5" name="그림 24" descr="홈버튼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평행 사변형 23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평행 사변형 27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692696"/>
            <a:ext cx="248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데일리</a:t>
            </a:r>
            <a:r>
              <a:rPr lang="ko-KR" altLang="en-US" sz="1600" b="1" dirty="0" smtClean="0"/>
              <a:t> 보너스</a:t>
            </a:r>
            <a:endParaRPr lang="ko-KR" alt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850282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퍼즐 앤 </a:t>
            </a: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드래곤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8" name="그림 17" descr="battle.JPG"/>
          <p:cNvPicPr>
            <a:picLocks noChangeAspect="1"/>
          </p:cNvPicPr>
          <p:nvPr/>
        </p:nvPicPr>
        <p:blipFill>
          <a:blip r:embed="rId2" cstate="print"/>
          <a:srcRect l="4448" t="7142" r="2139" b="3571"/>
          <a:stretch>
            <a:fillRect/>
          </a:stretch>
        </p:blipFill>
        <p:spPr>
          <a:xfrm>
            <a:off x="1300780" y="3789040"/>
            <a:ext cx="2407124" cy="252028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6800" y="1209600"/>
            <a:ext cx="76576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보상일이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되었을 때 팝업을 통해 노출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코인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우정포인트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마법석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지급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접속 시 로그인 팝업을 통해 안내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재화 외 보상이 주어지지는 않지만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특정 보상일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달성 시 많은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인앱을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주어 기대감을 유도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총 누적일 기준으로 보상이 지급되어 오랜만에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재접속해도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부정적인 피드백이 없음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44080" y="6320353"/>
            <a:ext cx="1503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누적 로그인 보상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9" name="그림 18" descr="제목 없음.JPG"/>
          <p:cNvPicPr>
            <a:picLocks noChangeAspect="1"/>
          </p:cNvPicPr>
          <p:nvPr/>
        </p:nvPicPr>
        <p:blipFill>
          <a:blip r:embed="rId3" cstate="print"/>
          <a:srcRect r="21809"/>
          <a:stretch>
            <a:fillRect/>
          </a:stretch>
        </p:blipFill>
        <p:spPr>
          <a:xfrm>
            <a:off x="5148064" y="3861048"/>
            <a:ext cx="1296144" cy="244827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43103" y="6320353"/>
            <a:ext cx="151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재화 위주의 보상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모서리가 접힌 도형 25"/>
          <p:cNvSpPr/>
          <p:nvPr/>
        </p:nvSpPr>
        <p:spPr>
          <a:xfrm>
            <a:off x="4716016" y="3789040"/>
            <a:ext cx="2160240" cy="2520280"/>
          </a:xfrm>
          <a:prstGeom prst="foldedCorner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23" name="직사각형 22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7" name="그림 26" descr="logowhith.png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36" name="그림 35" descr="비정기메인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38" name="그림 37" descr="비정기보조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39" name="그림 38" descr="정기_활성화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32" name="그림 31" descr="홈버튼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9"/>
          <p:cNvGrpSpPr/>
          <p:nvPr/>
        </p:nvGrpSpPr>
        <p:grpSpPr>
          <a:xfrm>
            <a:off x="649660" y="2063899"/>
            <a:ext cx="7200800" cy="648072"/>
            <a:chOff x="971600" y="2368625"/>
            <a:chExt cx="7200800" cy="648072"/>
          </a:xfrm>
        </p:grpSpPr>
        <p:sp>
          <p:nvSpPr>
            <p:cNvPr id="48" name="직사각형 47"/>
            <p:cNvSpPr/>
            <p:nvPr/>
          </p:nvSpPr>
          <p:spPr>
            <a:xfrm>
              <a:off x="971600" y="2368625"/>
              <a:ext cx="1584176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게임 출시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843808" y="2368625"/>
              <a:ext cx="1584176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런칭</a:t>
              </a: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이벤트  </a:t>
              </a:r>
              <a:endPara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진행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716016" y="2368625"/>
              <a:ext cx="1584176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유저가 </a:t>
              </a:r>
              <a:r>
                <a:rPr lang="ko-KR" altLang="en-US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런칭</a:t>
              </a: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</a:t>
              </a:r>
              <a:endPara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이벤트 진행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588224" y="2368625"/>
              <a:ext cx="1584176" cy="64807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보다 많은 </a:t>
              </a:r>
              <a:endPara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유저 유입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4" name="직선 화살표 연결선 53"/>
            <p:cNvCxnSpPr>
              <a:stCxn id="48" idx="3"/>
              <a:endCxn id="50" idx="1"/>
            </p:cNvCxnSpPr>
            <p:nvPr/>
          </p:nvCxnSpPr>
          <p:spPr>
            <a:xfrm>
              <a:off x="2555776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50" idx="3"/>
              <a:endCxn id="51" idx="1"/>
            </p:cNvCxnSpPr>
            <p:nvPr/>
          </p:nvCxnSpPr>
          <p:spPr>
            <a:xfrm>
              <a:off x="4427984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51" idx="3"/>
              <a:endCxn id="52" idx="1"/>
            </p:cNvCxnSpPr>
            <p:nvPr/>
          </p:nvCxnSpPr>
          <p:spPr>
            <a:xfrm>
              <a:off x="6300192" y="2692661"/>
              <a:ext cx="288032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3812542" y="7142473"/>
          <a:ext cx="381000" cy="466725"/>
        </p:xfrm>
        <a:graphic>
          <a:graphicData uri="http://schemas.openxmlformats.org/presentationml/2006/ole">
            <p:oleObj spid="_x0000_s65538" name="패키지" r:id="rId3" imgW="380880" imgH="466560" progId="Package">
              <p:embed/>
            </p:oleObj>
          </a:graphicData>
        </a:graphic>
      </p:graphicFrame>
      <p:sp>
        <p:nvSpPr>
          <p:cNvPr id="41" name="평행 사변형 40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2" name="TextBox 41"/>
          <p:cNvSpPr txBox="1"/>
          <p:nvPr/>
        </p:nvSpPr>
        <p:spPr>
          <a:xfrm>
            <a:off x="0" y="692696"/>
            <a:ext cx="248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런칭</a:t>
            </a:r>
            <a:r>
              <a:rPr lang="ko-KR" altLang="en-US" sz="1600" b="1" dirty="0" smtClean="0"/>
              <a:t> 이벤트</a:t>
            </a:r>
            <a:endParaRPr lang="ko-KR" altLang="en-US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86801" y="1209600"/>
            <a:ext cx="7945640" cy="656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개요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출시 시 유저의 기대감을 높이고 초반 보상을 통해 유저 유입을 장려하기 위해 진행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3259" y="2996952"/>
            <a:ext cx="77311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상세 설명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출시 전 사전등록 이벤트를 통해 기대감 상승 및 초반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유저풀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확보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특정 레벨 달성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공략 작성 등을 통해 보상을 지급하여 유저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리텐션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증가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친구 초대 이벤트를 통해 초반 유저 유입을 장려하고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바이럴효과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극대화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시사점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성공한 게임은 대부분 초반에 유저의 기대를 받고 지속적인 유저 유입으로 이어짐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런칭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이벤트 보상은 초반 유저에게 도움을 주고 효과적이되 밸런스에 영향을 크게 주어서는 안됨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57275" y="2060848"/>
            <a:ext cx="1584176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유저 접속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3" name="직선 화살표 연결선 52"/>
          <p:cNvCxnSpPr>
            <a:stCxn id="45" idx="3"/>
          </p:cNvCxnSpPr>
          <p:nvPr/>
        </p:nvCxnSpPr>
        <p:spPr>
          <a:xfrm>
            <a:off x="2241451" y="2384884"/>
            <a:ext cx="288032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4113659" y="2384884"/>
            <a:ext cx="288032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5985867" y="2384884"/>
            <a:ext cx="288032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Object 2"/>
          <p:cNvGraphicFramePr>
            <a:graphicFrameLocks noChangeAspect="1"/>
          </p:cNvGraphicFramePr>
          <p:nvPr/>
        </p:nvGraphicFramePr>
        <p:xfrm>
          <a:off x="-579438" y="6176963"/>
          <a:ext cx="381000" cy="466725"/>
        </p:xfrm>
        <a:graphic>
          <a:graphicData uri="http://schemas.openxmlformats.org/presentationml/2006/ole">
            <p:oleObj spid="_x0000_s65539" name="패키지" r:id="rId4" imgW="380880" imgH="466560" progId="Package">
              <p:embed/>
            </p:oleObj>
          </a:graphicData>
        </a:graphic>
      </p:graphicFrame>
      <p:sp>
        <p:nvSpPr>
          <p:cNvPr id="28" name="평행 사변형 27"/>
          <p:cNvSpPr/>
          <p:nvPr/>
        </p:nvSpPr>
        <p:spPr>
          <a:xfrm>
            <a:off x="2602800" y="692696"/>
            <a:ext cx="360040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31" name="직사각형 30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32" name="그림 31" descr="logowhith.png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34" name="그림 33" descr="비정기메인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35" name="그림 34" descr="비정기보조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44" name="그림 43" descr="정기_활성화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30" name="그림 29" descr="홈버튼.png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평행 사변형 23"/>
          <p:cNvSpPr/>
          <p:nvPr/>
        </p:nvSpPr>
        <p:spPr>
          <a:xfrm>
            <a:off x="-180528" y="692696"/>
            <a:ext cx="2880320" cy="360040"/>
          </a:xfrm>
          <a:prstGeom prst="parallelogram">
            <a:avLst>
              <a:gd name="adj" fmla="val 4263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평행 사변형 27"/>
          <p:cNvSpPr/>
          <p:nvPr/>
        </p:nvSpPr>
        <p:spPr>
          <a:xfrm>
            <a:off x="2602800" y="692696"/>
            <a:ext cx="2673821" cy="360040"/>
          </a:xfrm>
          <a:prstGeom prst="parallelogram">
            <a:avLst>
              <a:gd name="adj" fmla="val 426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692696"/>
            <a:ext cx="248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런칭</a:t>
            </a:r>
            <a:r>
              <a:rPr lang="ko-KR" altLang="en-US" sz="1600" b="1" dirty="0" smtClean="0"/>
              <a:t> 이벤트</a:t>
            </a:r>
            <a:endParaRPr lang="ko-KR" alt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786658" y="69269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밀리언아서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6800" y="1209600"/>
            <a:ext cx="748883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진행방식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출시 전 사전등록 페이지 오픈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유명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웹툰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작가를 활용한 희소성 있는 최고 등급 카드 증정을 강조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일러스트 북 등 경품 지급 이벤트를 동시 진행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주요 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능력은 좋지만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장기간 사용할 수 없는 카드를 지급하여 밸런스 여파를 최소화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초기부터 한국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로컬라이징을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강조하여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일본향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게임의 거부감을 줄임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0" y="0"/>
            <a:ext cx="9144000" cy="404664"/>
            <a:chOff x="0" y="-24"/>
            <a:chExt cx="9144000" cy="404664"/>
          </a:xfrm>
        </p:grpSpPr>
        <p:sp>
          <p:nvSpPr>
            <p:cNvPr id="16" name="직사각형 15"/>
            <p:cNvSpPr/>
            <p:nvPr/>
          </p:nvSpPr>
          <p:spPr>
            <a:xfrm>
              <a:off x="0" y="-24"/>
              <a:ext cx="9144000" cy="40466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7" name="그림 16" descr="logowhith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2844" y="166792"/>
              <a:ext cx="860344" cy="142852"/>
            </a:xfrm>
            <a:prstGeom prst="rect">
              <a:avLst/>
            </a:prstGeom>
            <a:noFill/>
          </p:spPr>
        </p:pic>
      </p:grpSp>
      <p:pic>
        <p:nvPicPr>
          <p:cNvPr id="19" name="그림 18" descr="비정기메인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72008"/>
            <a:ext cx="1590925" cy="292584"/>
          </a:xfrm>
          <a:prstGeom prst="rect">
            <a:avLst/>
          </a:prstGeom>
        </p:spPr>
      </p:pic>
      <p:pic>
        <p:nvPicPr>
          <p:cNvPr id="20" name="그림 19" descr="비정기보조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76255" y="89866"/>
            <a:ext cx="1512169" cy="270174"/>
          </a:xfrm>
          <a:prstGeom prst="rect">
            <a:avLst/>
          </a:prstGeom>
        </p:spPr>
      </p:pic>
      <p:pic>
        <p:nvPicPr>
          <p:cNvPr id="21" name="그림 20" descr="정기_활성화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6000" y="72000"/>
            <a:ext cx="1017948" cy="292584"/>
          </a:xfrm>
          <a:prstGeom prst="rect">
            <a:avLst/>
          </a:prstGeom>
        </p:spPr>
      </p:pic>
      <p:pic>
        <p:nvPicPr>
          <p:cNvPr id="22" name="그림 21" descr="홈버튼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4448" y="44648"/>
            <a:ext cx="412218" cy="285741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15616" y="3738374"/>
            <a:ext cx="6912768" cy="2642954"/>
            <a:chOff x="1187624" y="3738374"/>
            <a:chExt cx="6912768" cy="2642954"/>
          </a:xfrm>
        </p:grpSpPr>
        <p:pic>
          <p:nvPicPr>
            <p:cNvPr id="13" name="그림 12" descr="2 (4).jpg"/>
            <p:cNvPicPr>
              <a:picLocks/>
            </p:cNvPicPr>
            <p:nvPr/>
          </p:nvPicPr>
          <p:blipFill>
            <a:blip r:embed="rId11" cstate="print"/>
            <a:srcRect t="2703"/>
            <a:stretch>
              <a:fillRect/>
            </a:stretch>
          </p:blipFill>
          <p:spPr bwMode="auto">
            <a:xfrm>
              <a:off x="3347864" y="4703280"/>
              <a:ext cx="4248472" cy="1037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090" name="Picture 2" descr="http://www.gameabout.com/uploads/www/news/20130125052727b26a0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187624" y="3738374"/>
              <a:ext cx="1819628" cy="2547478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>
              <a:off x="3059832" y="5845797"/>
              <a:ext cx="5040560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dirty="0" smtClean="0">
                  <a:solidFill>
                    <a:schemeClr val="accent6">
                      <a:lumMod val="75000"/>
                    </a:schemeClr>
                  </a:solidFill>
                </a:rPr>
                <a:t>← 사전등록 보상으로 지급된 한정 카드</a:t>
              </a:r>
              <a:endParaRPr lang="en-US" altLang="ko-KR" sz="1200" b="1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b="1" dirty="0" smtClean="0">
                  <a:solidFill>
                    <a:schemeClr val="accent6">
                      <a:lumMod val="75000"/>
                    </a:schemeClr>
                  </a:solidFill>
                </a:rPr>
                <a:t>    유명 </a:t>
              </a:r>
              <a:r>
                <a:rPr lang="ko-KR" altLang="en-US" sz="12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웹툰의</a:t>
              </a:r>
              <a:r>
                <a:rPr lang="ko-KR" altLang="en-US" sz="1200" b="1" dirty="0" smtClean="0">
                  <a:solidFill>
                    <a:schemeClr val="accent6">
                      <a:lumMod val="75000"/>
                    </a:schemeClr>
                  </a:solidFill>
                </a:rPr>
                <a:t> 일러스트로 작가의 사인이 있음</a:t>
              </a:r>
              <a:endParaRPr lang="ko-KR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3608</Words>
  <Application>Microsoft Office PowerPoint</Application>
  <PresentationFormat>화면 슬라이드 쇼(4:3)</PresentationFormat>
  <Paragraphs>692</Paragraphs>
  <Slides>49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굴림</vt:lpstr>
      <vt:lpstr>Arial</vt:lpstr>
      <vt:lpstr>맑은 고딕</vt:lpstr>
      <vt:lpstr>나눔손글씨 펜</vt:lpstr>
      <vt:lpstr>Wingdings</vt:lpstr>
      <vt:lpstr>Office 테마</vt:lpstr>
      <vt:lpstr>패키지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보스전 이벤트</vt:lpstr>
      <vt:lpstr>슬라이드 21</vt:lpstr>
      <vt:lpstr>슬라이드 22</vt:lpstr>
      <vt:lpstr>길드전 이벤트</vt:lpstr>
      <vt:lpstr>슬라이드 24</vt:lpstr>
      <vt:lpstr>슬라이드 25</vt:lpstr>
      <vt:lpstr>개인전 이벤트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user</cp:lastModifiedBy>
  <cp:revision>266</cp:revision>
  <dcterms:created xsi:type="dcterms:W3CDTF">2013-03-28T01:07:23Z</dcterms:created>
  <dcterms:modified xsi:type="dcterms:W3CDTF">2015-02-13T09:41:54Z</dcterms:modified>
</cp:coreProperties>
</file>